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2" r:id="rId3"/>
    <p:sldId id="331" r:id="rId4"/>
    <p:sldId id="323" r:id="rId5"/>
    <p:sldId id="324" r:id="rId6"/>
    <p:sldId id="325" r:id="rId7"/>
    <p:sldId id="330" r:id="rId8"/>
    <p:sldId id="310" r:id="rId9"/>
  </p:sldIdLst>
  <p:sldSz cx="12192000" cy="6858000"/>
  <p:notesSz cx="7315200" cy="96012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534">
          <p15:clr>
            <a:srgbClr val="A4A3A4"/>
          </p15:clr>
        </p15:guide>
        <p15:guide id="4" pos="38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olić" initials="M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C000"/>
    <a:srgbClr val="FF00FF"/>
    <a:srgbClr val="7CBF33"/>
    <a:srgbClr val="C55A11"/>
    <a:srgbClr val="990000"/>
    <a:srgbClr val="00AFF0"/>
    <a:srgbClr val="A50021"/>
    <a:srgbClr val="FAF3DE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8" autoAdjust="0"/>
    <p:restoredTop sz="91831" autoAdjust="0"/>
  </p:normalViewPr>
  <p:slideViewPr>
    <p:cSldViewPr snapToGrid="0">
      <p:cViewPr varScale="1">
        <p:scale>
          <a:sx n="114" d="100"/>
          <a:sy n="114" d="100"/>
        </p:scale>
        <p:origin x="630" y="84"/>
      </p:cViewPr>
      <p:guideLst>
        <p:guide orient="horz" pos="2160"/>
        <p:guide pos="3840"/>
        <p:guide orient="horz" pos="534"/>
        <p:guide pos="3836"/>
      </p:guideLst>
    </p:cSldViewPr>
  </p:slideViewPr>
  <p:outlineViewPr>
    <p:cViewPr>
      <p:scale>
        <a:sx n="33" d="100"/>
        <a:sy n="33" d="100"/>
      </p:scale>
      <p:origin x="0" y="17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olic\Documents\Martina\Razno\Mobile%20app\Analytics%201%20-%20REP%20-%20valamar.com%20-%2002072008%20Overview%2020160101-20161031%2020150101-2015103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Dataset1!$C$14:$E$14</c:f>
              <c:numCache>
                <c:formatCode>0%</c:formatCode>
                <c:ptCount val="3"/>
                <c:pt idx="0">
                  <c:v>0.43</c:v>
                </c:pt>
                <c:pt idx="1">
                  <c:v>0.44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9-4A17-B91C-6C91C3421F6D}"/>
            </c:ext>
          </c:extLst>
        </c:ser>
        <c:ser>
          <c:idx val="1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val>
            <c:numRef>
              <c:f>Dataset1!$C$15:$E$15</c:f>
              <c:numCache>
                <c:formatCode>0%</c:formatCode>
                <c:ptCount val="3"/>
                <c:pt idx="0">
                  <c:v>0.35</c:v>
                </c:pt>
                <c:pt idx="1">
                  <c:v>0.54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D9-4A17-B91C-6C91C3421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241666744"/>
        <c:axId val="241667136"/>
      </c:barChart>
      <c:catAx>
        <c:axId val="2416667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41667136"/>
        <c:crosses val="autoZero"/>
        <c:auto val="1"/>
        <c:lblAlgn val="ctr"/>
        <c:lblOffset val="100"/>
        <c:noMultiLvlLbl val="0"/>
      </c:catAx>
      <c:valAx>
        <c:axId val="24166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sr-Latn-RS"/>
          </a:p>
        </c:txPr>
        <c:crossAx val="241666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C1951-BB48-4985-9E4C-716793387BB0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5F345-E818-41EA-9960-B2FD53FFDF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55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aseline="0" dirty="0"/>
              <a:t>Upute za dizajnericu</a:t>
            </a:r>
            <a:endParaRPr lang="hr-HR" dirty="0"/>
          </a:p>
          <a:p>
            <a:r>
              <a:rPr lang="hr-HR" dirty="0"/>
              <a:t>Izbaciti desni dio prezentacije (business travelers).</a:t>
            </a:r>
            <a:r>
              <a:rPr lang="hr-HR" baseline="0" dirty="0"/>
              <a:t> Izbaciti gore desno (multi screen activities) 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5F345-E818-41EA-9960-B2FD53FFDFB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38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5F345-E818-41EA-9960-B2FD53FFDFBE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8049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5F345-E818-41EA-9960-B2FD53FFDFBE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993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5F345-E818-41EA-9960-B2FD53FFDFBE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557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5F345-E818-41EA-9960-B2FD53FFDFBE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1992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5F345-E818-41EA-9960-B2FD53FFDFBE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33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7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076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93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67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94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809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499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64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306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35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192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17F9-CF25-4010-946A-CCE1DAA7EFC1}" type="datetimeFigureOut">
              <a:rPr lang="hr-HR" smtClean="0"/>
              <a:t>19.11.2019.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9F355-9791-4DE7-A251-D269AF6AAFF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 userDrawn="1"/>
        </p:nvSpPr>
        <p:spPr>
          <a:xfrm>
            <a:off x="10759522" y="0"/>
            <a:ext cx="163805" cy="8369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711" tIns="64355" rIns="128711" bIns="64355" spcCol="0" rtlCol="0" anchor="ctr"/>
          <a:lstStyle/>
          <a:p>
            <a:pPr algn="ctr"/>
            <a:endParaRPr lang="hr-HR"/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10855519" y="200120"/>
            <a:ext cx="1177731" cy="851564"/>
          </a:xfrm>
          <a:prstGeom prst="rect">
            <a:avLst/>
          </a:prstGeom>
        </p:spPr>
        <p:txBody>
          <a:bodyPr lIns="128711" tIns="64355" rIns="128711" bIns="64355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4800" b="1" spc="-422" dirty="0">
                <a:solidFill>
                  <a:schemeClr val="bg1">
                    <a:lumMod val="85000"/>
                  </a:schemeClr>
                </a:solidFill>
              </a:rPr>
              <a:t>0</a:t>
            </a:r>
            <a:fld id="{32ECD629-4DA5-4EAE-B174-69948CAAE2CE}" type="slidenum">
              <a:rPr lang="en-US" sz="4800" b="1" spc="-422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‹#›</a:t>
            </a:fld>
            <a:endParaRPr lang="en-US" sz="4800" b="1" spc="-422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663523" y="0"/>
            <a:ext cx="67807" cy="83690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711" tIns="64355" rIns="128711" bIns="64355" spcCol="0"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 userDrawn="1"/>
        </p:nvSpPr>
        <p:spPr>
          <a:xfrm>
            <a:off x="700861" y="0"/>
            <a:ext cx="76200" cy="825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97796" y="0"/>
            <a:ext cx="254667" cy="8255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84225" y="74196"/>
            <a:ext cx="473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VALAMAR MOBILE APP</a:t>
            </a:r>
            <a:endParaRPr lang="hr-HR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15" y="2171699"/>
            <a:ext cx="170671" cy="265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379796" y="0"/>
            <a:ext cx="36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736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bit.ly/2fS9Ek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9" t="192" r="-3015" b="44414"/>
          <a:stretch/>
        </p:blipFill>
        <p:spPr>
          <a:xfrm>
            <a:off x="4032000" y="4410000"/>
            <a:ext cx="4140000" cy="24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600" y="2430463"/>
            <a:ext cx="9144000" cy="2387600"/>
          </a:xfrm>
        </p:spPr>
        <p:txBody>
          <a:bodyPr anchor="ctr">
            <a:normAutofit/>
          </a:bodyPr>
          <a:lstStyle/>
          <a:p>
            <a:r>
              <a:rPr lang="hr-HR" sz="6600" b="1" spc="-15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MY VA</a:t>
            </a:r>
            <a:r>
              <a:rPr lang="hr-HR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</a:t>
            </a:r>
            <a:r>
              <a:rPr lang="hr-HR" sz="6600" b="1" spc="-15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AMAR APP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7350" y="5353050"/>
            <a:ext cx="2565400" cy="15049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2952749" y="5353050"/>
            <a:ext cx="1019175" cy="15049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8210551" y="5353050"/>
            <a:ext cx="1666874" cy="15049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>
            <a:off x="11176000" y="5353050"/>
            <a:ext cx="1016000" cy="15049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3" name="Rectangle 22"/>
          <p:cNvSpPr/>
          <p:nvPr/>
        </p:nvSpPr>
        <p:spPr>
          <a:xfrm>
            <a:off x="9877424" y="5353050"/>
            <a:ext cx="1298575" cy="15049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599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018563" y="2545080"/>
            <a:ext cx="1670256" cy="5867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212623" y="2545080"/>
            <a:ext cx="1670256" cy="5867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7212623" y="2705659"/>
            <a:ext cx="1670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solidFill>
                  <a:schemeClr val="bg1"/>
                </a:solidFill>
                <a:latin typeface="+mj-lt"/>
              </a:rPr>
              <a:t>Računalo / </a:t>
            </a:r>
            <a:r>
              <a:rPr lang="hr-HR" sz="1600" b="1" dirty="0" err="1">
                <a:solidFill>
                  <a:schemeClr val="bg1"/>
                </a:solidFill>
                <a:latin typeface="+mj-lt"/>
              </a:rPr>
              <a:t>Tablet</a:t>
            </a:r>
            <a:endParaRPr lang="hr-HR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8563" y="2705659"/>
            <a:ext cx="1670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solidFill>
                  <a:schemeClr val="bg1"/>
                </a:solidFill>
                <a:latin typeface="+mj-lt"/>
              </a:rPr>
              <a:t>Pametni telefon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56929" y="3257014"/>
            <a:ext cx="36556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b="1" dirty="0"/>
              <a:t>Korištenje uređaja u svim fazama</a:t>
            </a:r>
          </a:p>
          <a:p>
            <a:pPr algn="r"/>
            <a:endParaRPr lang="hr-HR" sz="1400" b="1" dirty="0"/>
          </a:p>
          <a:p>
            <a:pPr algn="r"/>
            <a:r>
              <a:rPr lang="hr-HR" sz="1400" b="1" dirty="0"/>
              <a:t>Faza inspiracije</a:t>
            </a:r>
          </a:p>
          <a:p>
            <a:pPr algn="r"/>
            <a:r>
              <a:rPr lang="hr-HR" sz="1400" dirty="0">
                <a:latin typeface="+mj-lt"/>
              </a:rPr>
              <a:t>Faza u kojoj se odlučujemo da želimo ići na odmor</a:t>
            </a:r>
          </a:p>
          <a:p>
            <a:pPr algn="r"/>
            <a:r>
              <a:rPr lang="hr-HR" sz="1400" b="1" dirty="0"/>
              <a:t>Faza istraživanja</a:t>
            </a:r>
          </a:p>
          <a:p>
            <a:pPr algn="r"/>
            <a:r>
              <a:rPr lang="hr-HR" sz="1400" dirty="0">
                <a:latin typeface="+mj-lt"/>
              </a:rPr>
              <a:t>Vrijeme kada istražujemo i planiramo putovanje</a:t>
            </a:r>
          </a:p>
          <a:p>
            <a:pPr algn="r"/>
            <a:r>
              <a:rPr lang="hr-HR" sz="1400" b="1" dirty="0"/>
              <a:t>Faza rezervacije </a:t>
            </a:r>
          </a:p>
          <a:p>
            <a:pPr algn="r"/>
            <a:r>
              <a:rPr lang="hr-HR" sz="1400" dirty="0">
                <a:latin typeface="+mj-lt"/>
              </a:rPr>
              <a:t>Vrijeme kada rezerviramo putovanje</a:t>
            </a:r>
          </a:p>
          <a:p>
            <a:pPr algn="r"/>
            <a:r>
              <a:rPr lang="hr-HR" sz="1400" b="1" dirty="0"/>
              <a:t>Faza iskustva i putovanja</a:t>
            </a:r>
          </a:p>
          <a:p>
            <a:pPr algn="r"/>
            <a:r>
              <a:rPr lang="hr-HR" sz="1400" dirty="0">
                <a:latin typeface="+mj-lt"/>
              </a:rPr>
              <a:t>Aktivnosti i događaji tijekom boravka, putovanja </a:t>
            </a:r>
          </a:p>
          <a:p>
            <a:pPr algn="r"/>
            <a:r>
              <a:rPr lang="hr-HR" sz="1400" b="1" dirty="0"/>
              <a:t>Faza nakon putovanja</a:t>
            </a:r>
          </a:p>
          <a:p>
            <a:pPr algn="r"/>
            <a:r>
              <a:rPr lang="hr-HR" sz="1400" dirty="0">
                <a:latin typeface="+mj-lt"/>
              </a:rPr>
              <a:t>Sve aktivnosti nastale nakon putovanja u kojima smo sudjelovali  </a:t>
            </a:r>
          </a:p>
          <a:p>
            <a:pPr algn="r"/>
            <a:endParaRPr lang="hr-HR" sz="1400" dirty="0"/>
          </a:p>
          <a:p>
            <a:pPr algn="r"/>
            <a:endParaRPr lang="hr-HR" sz="1400" dirty="0"/>
          </a:p>
          <a:p>
            <a:pPr algn="r"/>
            <a:endParaRPr lang="hr-HR" sz="1400" dirty="0"/>
          </a:p>
          <a:p>
            <a:pPr algn="r"/>
            <a:endParaRPr lang="hr-HR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223" y="444182"/>
            <a:ext cx="864240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Cross-Device customer journey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4224" y="1561385"/>
            <a:ext cx="9645651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vi-VN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U procesu planiranja putovanja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i boravka u destinaciji</a:t>
            </a:r>
            <a:r>
              <a:rPr lang="vi-VN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sve više raste broj korisnika koji se služe  pametnim 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telefonima</a:t>
            </a:r>
            <a:r>
              <a:rPr lang="vi-VN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endParaRPr lang="hr-HR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37897" y="4529625"/>
            <a:ext cx="1920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latin typeface="+mj-lt"/>
              </a:rPr>
              <a:t>LEISURE PUTNICI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08" y="3188399"/>
            <a:ext cx="19526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212623" y="3275528"/>
            <a:ext cx="297518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700" b="1" dirty="0"/>
              <a:t>64%		</a:t>
            </a:r>
            <a:r>
              <a:rPr lang="hr-HR" sz="1700" b="1" dirty="0">
                <a:solidFill>
                  <a:srgbClr val="00B0F0"/>
                </a:solidFill>
              </a:rPr>
              <a:t>77%</a:t>
            </a:r>
          </a:p>
          <a:p>
            <a:pPr algn="r"/>
            <a:endParaRPr lang="hr-HR" sz="1700" b="1" dirty="0"/>
          </a:p>
          <a:p>
            <a:pPr algn="r"/>
            <a:r>
              <a:rPr lang="hr-HR" sz="1700" b="1" dirty="0"/>
              <a:t>53%		41%</a:t>
            </a:r>
          </a:p>
          <a:p>
            <a:pPr algn="r"/>
            <a:endParaRPr lang="hr-HR" sz="1700" b="1" dirty="0"/>
          </a:p>
          <a:p>
            <a:pPr algn="r"/>
            <a:r>
              <a:rPr lang="hr-HR" sz="1700" b="1" dirty="0"/>
              <a:t>68%		37%</a:t>
            </a:r>
          </a:p>
          <a:p>
            <a:pPr algn="r"/>
            <a:endParaRPr lang="hr-HR" sz="1700" b="1" dirty="0"/>
          </a:p>
          <a:p>
            <a:pPr algn="r"/>
            <a:r>
              <a:rPr lang="hr-HR" sz="1700" b="1" dirty="0"/>
              <a:t>81%		24%</a:t>
            </a:r>
          </a:p>
          <a:p>
            <a:pPr algn="r"/>
            <a:endParaRPr lang="hr-HR" sz="1700" b="1" dirty="0"/>
          </a:p>
          <a:p>
            <a:pPr algn="r"/>
            <a:r>
              <a:rPr lang="hr-HR" sz="1700" b="1" dirty="0"/>
              <a:t>37%		70%</a:t>
            </a:r>
          </a:p>
          <a:p>
            <a:pPr algn="r"/>
            <a:endParaRPr lang="hr-HR" sz="1700" b="1" dirty="0"/>
          </a:p>
          <a:p>
            <a:pPr algn="r"/>
            <a:r>
              <a:rPr lang="hr-HR" sz="1700" b="1" dirty="0"/>
              <a:t>53%		47%</a:t>
            </a:r>
          </a:p>
          <a:p>
            <a:pPr algn="r"/>
            <a:endParaRPr lang="hr-HR" sz="1700" b="1" dirty="0"/>
          </a:p>
          <a:p>
            <a:pPr algn="r"/>
            <a:endParaRPr lang="hr-HR" sz="1700" b="1" dirty="0"/>
          </a:p>
          <a:p>
            <a:pPr algn="r"/>
            <a:endParaRPr lang="hr-HR" sz="1700" b="1" dirty="0"/>
          </a:p>
          <a:p>
            <a:pPr algn="r"/>
            <a:endParaRPr lang="hr-HR" sz="17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4224" y="6386096"/>
            <a:ext cx="3939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+mj-lt"/>
              </a:rPr>
              <a:t>Izvor: Google </a:t>
            </a:r>
            <a:r>
              <a:rPr lang="hr-HR" sz="1400" dirty="0" err="1">
                <a:latin typeface="+mj-lt"/>
              </a:rPr>
              <a:t>travel</a:t>
            </a:r>
            <a:r>
              <a:rPr lang="hr-HR" sz="1400" dirty="0">
                <a:latin typeface="+mj-lt"/>
              </a:rPr>
              <a:t> </a:t>
            </a:r>
            <a:r>
              <a:rPr lang="hr-HR" sz="1400" dirty="0" err="1">
                <a:latin typeface="+mj-lt"/>
              </a:rPr>
              <a:t>study</a:t>
            </a:r>
            <a:r>
              <a:rPr lang="hr-HR" sz="1400" dirty="0">
                <a:latin typeface="+mj-lt"/>
              </a:rPr>
              <a:t>, June 2018, </a:t>
            </a:r>
            <a:r>
              <a:rPr lang="hr-HR" sz="1400" dirty="0" err="1">
                <a:latin typeface="+mj-lt"/>
              </a:rPr>
              <a:t>Ipsos</a:t>
            </a:r>
            <a:r>
              <a:rPr lang="hr-HR" sz="1400" dirty="0">
                <a:latin typeface="+mj-lt"/>
              </a:rPr>
              <a:t> </a:t>
            </a:r>
            <a:r>
              <a:rPr lang="hr-HR" sz="1400" dirty="0" err="1">
                <a:latin typeface="+mj-lt"/>
              </a:rPr>
              <a:t>MediaCT</a:t>
            </a:r>
            <a:endParaRPr lang="hr-H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213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6037" y="5487557"/>
            <a:ext cx="2404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B0F0"/>
                </a:solidFill>
              </a:rPr>
              <a:t>1.1. – 31.10.</a:t>
            </a:r>
            <a:br>
              <a:rPr lang="hr-HR" b="1" dirty="0">
                <a:solidFill>
                  <a:srgbClr val="00B0F0"/>
                </a:solidFill>
              </a:rPr>
            </a:br>
            <a:r>
              <a:rPr lang="hr-HR" b="1" dirty="0">
                <a:solidFill>
                  <a:srgbClr val="00B0F0"/>
                </a:solidFill>
              </a:rPr>
              <a:t>valamar.com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224" y="1561385"/>
            <a:ext cx="9645651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hr-HR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Zaključak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– 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sve je veći broj gostiju koji koristi pametne telefone tijekom svog </a:t>
            </a:r>
            <a:r>
              <a:rPr lang="hr-HR" sz="2800" i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customer</a:t>
            </a:r>
            <a:r>
              <a:rPr lang="hr-HR" sz="28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hr-HR" sz="2800" i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journey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-a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endParaRPr lang="hr-HR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224" y="444182"/>
            <a:ext cx="8145908" cy="62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Kojim</a:t>
            </a:r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uređajima</a:t>
            </a:r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se </a:t>
            </a:r>
            <a:r>
              <a:rPr 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služe</a:t>
            </a:r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naši</a:t>
            </a:r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4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gosti</a:t>
            </a:r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94249" y="5941762"/>
            <a:ext cx="201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Personal </a:t>
            </a:r>
            <a:r>
              <a:rPr lang="hr-H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computer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97924" y="5941762"/>
            <a:ext cx="183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Smartphone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47374" y="5941762"/>
            <a:ext cx="183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Tablet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47971" y="3414784"/>
            <a:ext cx="1466588" cy="70891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dirty="0"/>
              <a:t>2018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1047971" y="4282445"/>
            <a:ext cx="1466588" cy="7089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dirty="0">
                <a:solidFill>
                  <a:schemeClr val="bg1"/>
                </a:solidFill>
              </a:rPr>
              <a:t>2019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Freeform 76"/>
          <p:cNvSpPr>
            <a:spLocks noChangeArrowheads="1"/>
          </p:cNvSpPr>
          <p:nvPr/>
        </p:nvSpPr>
        <p:spPr bwMode="auto">
          <a:xfrm>
            <a:off x="7755953" y="5386887"/>
            <a:ext cx="337574" cy="585482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96"/>
          <p:cNvSpPr>
            <a:spLocks noChangeArrowheads="1"/>
          </p:cNvSpPr>
          <p:nvPr/>
        </p:nvSpPr>
        <p:spPr bwMode="auto">
          <a:xfrm>
            <a:off x="5595912" y="5384808"/>
            <a:ext cx="596031" cy="522186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135"/>
          <p:cNvSpPr>
            <a:spLocks noChangeArrowheads="1"/>
          </p:cNvSpPr>
          <p:nvPr/>
        </p:nvSpPr>
        <p:spPr bwMode="auto">
          <a:xfrm>
            <a:off x="9649056" y="5374260"/>
            <a:ext cx="427243" cy="543281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120"/>
          <p:cNvSpPr>
            <a:spLocks/>
          </p:cNvSpPr>
          <p:nvPr/>
        </p:nvSpPr>
        <p:spPr bwMode="auto">
          <a:xfrm>
            <a:off x="1023472" y="5437454"/>
            <a:ext cx="472565" cy="4695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407816"/>
              </p:ext>
            </p:extLst>
          </p:nvPr>
        </p:nvGraphicFramePr>
        <p:xfrm>
          <a:off x="4268480" y="2559573"/>
          <a:ext cx="67092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6151762" y="3811994"/>
            <a:ext cx="571551" cy="286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b="1" dirty="0">
                <a:solidFill>
                  <a:srgbClr val="00B0F0"/>
                </a:solidFill>
              </a:rPr>
              <a:t>35%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93527" y="3077818"/>
            <a:ext cx="571551" cy="282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b="1" dirty="0">
                <a:solidFill>
                  <a:srgbClr val="00B0F0"/>
                </a:solidFill>
              </a:rPr>
              <a:t>54%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058444" y="4696359"/>
            <a:ext cx="571551" cy="307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b="1" dirty="0">
                <a:solidFill>
                  <a:srgbClr val="00B0F0"/>
                </a:solidFill>
              </a:rPr>
              <a:t>11%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43044" y="3523422"/>
            <a:ext cx="571551" cy="270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b="1" dirty="0">
                <a:solidFill>
                  <a:schemeClr val="bg2">
                    <a:lumMod val="50000"/>
                  </a:schemeClr>
                </a:solidFill>
              </a:rPr>
              <a:t>43%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17251" y="3515618"/>
            <a:ext cx="571551" cy="270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b="1" dirty="0">
                <a:solidFill>
                  <a:schemeClr val="bg2">
                    <a:lumMod val="50000"/>
                  </a:schemeClr>
                </a:solidFill>
              </a:rPr>
              <a:t>44%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77505" y="4652042"/>
            <a:ext cx="571551" cy="270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hr-HR" sz="1600" b="1" dirty="0">
                <a:solidFill>
                  <a:schemeClr val="bg2">
                    <a:lumMod val="50000"/>
                  </a:schemeClr>
                </a:solidFill>
              </a:rPr>
              <a:t>13%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mobile ap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274" y="2197858"/>
            <a:ext cx="3266356" cy="415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784224" y="467080"/>
            <a:ext cx="5311776" cy="626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hr-HR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Mobile aplikacije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224" y="1561385"/>
            <a:ext cx="9645651" cy="82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vi-VN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Korištenje pametnih telefona: mobile web i mobilna aplikacija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  <a:endParaRPr lang="vi-VN" sz="2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hr-HR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223" y="2382123"/>
            <a:ext cx="68546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+mj-lt"/>
              </a:rPr>
              <a:t>Mobilne aplikacije </a:t>
            </a:r>
            <a:r>
              <a:rPr lang="hr-HR" sz="2800" dirty="0">
                <a:latin typeface="+mj-lt"/>
              </a:rPr>
              <a:t>su softverske aplikacije razvijene za korištenje na pametnim telefonima i </a:t>
            </a:r>
            <a:r>
              <a:rPr lang="hr-HR" sz="2800" dirty="0" err="1">
                <a:latin typeface="+mj-lt"/>
              </a:rPr>
              <a:t>tabletima</a:t>
            </a:r>
            <a:r>
              <a:rPr lang="hr-HR" sz="2800" dirty="0">
                <a:latin typeface="+mj-lt"/>
              </a:rPr>
              <a:t>.</a:t>
            </a:r>
          </a:p>
          <a:p>
            <a:endParaRPr lang="hr-HR" sz="2800" dirty="0">
              <a:latin typeface="+mj-lt"/>
            </a:endParaRPr>
          </a:p>
          <a:p>
            <a:r>
              <a:rPr lang="hr-HR" sz="2800" dirty="0">
                <a:latin typeface="+mj-lt"/>
              </a:rPr>
              <a:t>Napravljene su tako da uzimaju u obzir zahtjeve, ograničenja, ali osobito prednosti uređaja na kojima su instalirane (npr. GPS, rad bez spajanja na </a:t>
            </a:r>
            <a:r>
              <a:rPr lang="hr-HR" sz="2800" dirty="0" err="1">
                <a:latin typeface="+mj-lt"/>
              </a:rPr>
              <a:t>WiFi</a:t>
            </a:r>
            <a:r>
              <a:rPr lang="hr-HR" sz="2800" dirty="0">
                <a:latin typeface="+mj-lt"/>
              </a:rPr>
              <a:t>, spremanje podataka,...)</a:t>
            </a:r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736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784224" y="467080"/>
            <a:ext cx="718805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hr-HR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Mobile aplikacije u hotelijerstvu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224" y="1561385"/>
            <a:ext cx="1073883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vi-VN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Koriste se prije, tijekom i nakon boravka gosta u objektu.</a:t>
            </a:r>
          </a:p>
          <a:p>
            <a:pPr>
              <a:lnSpc>
                <a:spcPts val="2800"/>
              </a:lnSpc>
            </a:pPr>
            <a:r>
              <a:rPr lang="vi-VN" sz="2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Ipak, naglasak je na korištenju aplikacije dok je gost u objektu / destinaciji.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26705" y="3387526"/>
            <a:ext cx="266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>
              <a:latin typeface="+mj-lt"/>
            </a:endParaRP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224" y="6386096"/>
            <a:ext cx="2728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+mj-lt"/>
              </a:rPr>
              <a:t>Izvor: Google, </a:t>
            </a:r>
            <a:r>
              <a:rPr lang="hr-HR" sz="1400" dirty="0" err="1">
                <a:latin typeface="+mj-lt"/>
              </a:rPr>
              <a:t>Ipsos</a:t>
            </a:r>
            <a:r>
              <a:rPr lang="hr-HR" sz="1400" dirty="0">
                <a:latin typeface="+mj-lt"/>
              </a:rPr>
              <a:t> </a:t>
            </a:r>
            <a:r>
              <a:rPr lang="hr-HR" sz="1400" dirty="0" err="1">
                <a:latin typeface="+mj-lt"/>
              </a:rPr>
              <a:t>MediaCT</a:t>
            </a:r>
            <a:r>
              <a:rPr lang="hr-HR" sz="1400" dirty="0">
                <a:latin typeface="+mj-lt"/>
              </a:rPr>
              <a:t>, 2018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3969" y="4419429"/>
            <a:ext cx="2314083" cy="14003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hr-HR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85%</a:t>
            </a:r>
          </a:p>
          <a:p>
            <a:pPr algn="ctr"/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odmorišnih gostiju se odlučuje za pojedine aktivnosti nakon dolaska u destinaciju</a:t>
            </a:r>
          </a:p>
        </p:txBody>
      </p:sp>
      <p:sp>
        <p:nvSpPr>
          <p:cNvPr id="9" name="Rectangle 8"/>
          <p:cNvSpPr/>
          <p:nvPr/>
        </p:nvSpPr>
        <p:spPr>
          <a:xfrm>
            <a:off x="3311766" y="4419429"/>
            <a:ext cx="2376935" cy="14003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hr-HR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50%</a:t>
            </a:r>
          </a:p>
          <a:p>
            <a:pPr algn="ctr"/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odmorišnih gostiju koristi pametne telefone za pretragu aktivnosti i sadržaja u destinaciji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9564" y="4419429"/>
            <a:ext cx="2314083" cy="14003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hr-HR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+30%</a:t>
            </a:r>
          </a:p>
          <a:p>
            <a:pPr lvl="0" algn="ctr"/>
            <a:r>
              <a:rPr lang="hr-HR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godišnji porast u broju pretraga s mobilnih uređaja za vrijeme boravka u destinaciji</a:t>
            </a:r>
          </a:p>
        </p:txBody>
      </p:sp>
      <p:sp>
        <p:nvSpPr>
          <p:cNvPr id="13" name="Freeform 30"/>
          <p:cNvSpPr>
            <a:spLocks/>
          </p:cNvSpPr>
          <p:nvPr/>
        </p:nvSpPr>
        <p:spPr bwMode="auto">
          <a:xfrm>
            <a:off x="2164060" y="3578107"/>
            <a:ext cx="18999" cy="2374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6"/>
              </a:cxn>
              <a:cxn ang="0">
                <a:pos x="4" y="6"/>
              </a:cxn>
              <a:cxn ang="0">
                <a:pos x="5" y="0"/>
              </a:cxn>
              <a:cxn ang="0">
                <a:pos x="3" y="0"/>
              </a:cxn>
            </a:cxnLst>
            <a:rect l="0" t="0" r="r" b="b"/>
            <a:pathLst>
              <a:path w="5" h="6">
                <a:moveTo>
                  <a:pt x="3" y="0"/>
                </a:moveTo>
                <a:cubicBezTo>
                  <a:pt x="0" y="2"/>
                  <a:pt x="0" y="3"/>
                  <a:pt x="0" y="6"/>
                </a:cubicBezTo>
                <a:cubicBezTo>
                  <a:pt x="2" y="6"/>
                  <a:pt x="4" y="6"/>
                  <a:pt x="4" y="6"/>
                </a:cubicBezTo>
                <a:cubicBezTo>
                  <a:pt x="4" y="3"/>
                  <a:pt x="5" y="2"/>
                  <a:pt x="5" y="0"/>
                </a:cubicBezTo>
                <a:cubicBezTo>
                  <a:pt x="4" y="0"/>
                  <a:pt x="3" y="0"/>
                  <a:pt x="3" y="0"/>
                </a:cubicBezTo>
                <a:close/>
              </a:path>
            </a:pathLst>
          </a:custGeom>
          <a:solidFill>
            <a:srgbClr val="70C4E5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7" name="Block Arc 16"/>
          <p:cNvSpPr/>
          <p:nvPr/>
        </p:nvSpPr>
        <p:spPr>
          <a:xfrm rot="16200000" flipH="1">
            <a:off x="1430087" y="2846514"/>
            <a:ext cx="1486939" cy="1486939"/>
          </a:xfrm>
          <a:prstGeom prst="blockArc">
            <a:avLst>
              <a:gd name="adj1" fmla="val 14486692"/>
              <a:gd name="adj2" fmla="val 10822413"/>
              <a:gd name="adj3" fmla="val 14427"/>
            </a:avLst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44159" y="2960582"/>
            <a:ext cx="1258799" cy="125879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+mj-lt"/>
              </a:rPr>
              <a:t>85%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4154101" y="5571452"/>
            <a:ext cx="18999" cy="2374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6"/>
              </a:cxn>
              <a:cxn ang="0">
                <a:pos x="4" y="6"/>
              </a:cxn>
              <a:cxn ang="0">
                <a:pos x="5" y="0"/>
              </a:cxn>
              <a:cxn ang="0">
                <a:pos x="3" y="0"/>
              </a:cxn>
            </a:cxnLst>
            <a:rect l="0" t="0" r="r" b="b"/>
            <a:pathLst>
              <a:path w="5" h="6">
                <a:moveTo>
                  <a:pt x="3" y="0"/>
                </a:moveTo>
                <a:cubicBezTo>
                  <a:pt x="0" y="2"/>
                  <a:pt x="0" y="3"/>
                  <a:pt x="0" y="6"/>
                </a:cubicBezTo>
                <a:cubicBezTo>
                  <a:pt x="2" y="6"/>
                  <a:pt x="4" y="6"/>
                  <a:pt x="4" y="6"/>
                </a:cubicBezTo>
                <a:cubicBezTo>
                  <a:pt x="4" y="3"/>
                  <a:pt x="5" y="2"/>
                  <a:pt x="5" y="0"/>
                </a:cubicBezTo>
                <a:cubicBezTo>
                  <a:pt x="4" y="0"/>
                  <a:pt x="3" y="0"/>
                  <a:pt x="3" y="0"/>
                </a:cubicBezTo>
                <a:close/>
              </a:path>
            </a:pathLst>
          </a:custGeom>
          <a:solidFill>
            <a:srgbClr val="70C4E5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0" name="Block Arc 19"/>
          <p:cNvSpPr/>
          <p:nvPr/>
        </p:nvSpPr>
        <p:spPr>
          <a:xfrm rot="16200000" flipH="1">
            <a:off x="3679210" y="2846514"/>
            <a:ext cx="1486939" cy="1486939"/>
          </a:xfrm>
          <a:prstGeom prst="blockArc">
            <a:avLst>
              <a:gd name="adj1" fmla="val 21442811"/>
              <a:gd name="adj2" fmla="val 10822413"/>
              <a:gd name="adj3" fmla="val 14427"/>
            </a:avLst>
          </a:prstGeom>
          <a:solidFill>
            <a:srgbClr val="7CBF3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93280" y="2960582"/>
            <a:ext cx="1258799" cy="1258799"/>
          </a:xfrm>
          <a:prstGeom prst="ellipse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50%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Freeform 30"/>
          <p:cNvSpPr>
            <a:spLocks/>
          </p:cNvSpPr>
          <p:nvPr/>
        </p:nvSpPr>
        <p:spPr bwMode="auto">
          <a:xfrm>
            <a:off x="6730883" y="3578107"/>
            <a:ext cx="18999" cy="2374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6"/>
              </a:cxn>
              <a:cxn ang="0">
                <a:pos x="4" y="6"/>
              </a:cxn>
              <a:cxn ang="0">
                <a:pos x="5" y="0"/>
              </a:cxn>
              <a:cxn ang="0">
                <a:pos x="3" y="0"/>
              </a:cxn>
            </a:cxnLst>
            <a:rect l="0" t="0" r="r" b="b"/>
            <a:pathLst>
              <a:path w="5" h="6">
                <a:moveTo>
                  <a:pt x="3" y="0"/>
                </a:moveTo>
                <a:cubicBezTo>
                  <a:pt x="0" y="2"/>
                  <a:pt x="0" y="3"/>
                  <a:pt x="0" y="6"/>
                </a:cubicBezTo>
                <a:cubicBezTo>
                  <a:pt x="2" y="6"/>
                  <a:pt x="4" y="6"/>
                  <a:pt x="4" y="6"/>
                </a:cubicBezTo>
                <a:cubicBezTo>
                  <a:pt x="4" y="3"/>
                  <a:pt x="5" y="2"/>
                  <a:pt x="5" y="0"/>
                </a:cubicBezTo>
                <a:cubicBezTo>
                  <a:pt x="4" y="0"/>
                  <a:pt x="3" y="0"/>
                  <a:pt x="3" y="0"/>
                </a:cubicBezTo>
                <a:close/>
              </a:path>
            </a:pathLst>
          </a:custGeom>
          <a:solidFill>
            <a:srgbClr val="70C4E5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Block Arc 22"/>
          <p:cNvSpPr/>
          <p:nvPr/>
        </p:nvSpPr>
        <p:spPr>
          <a:xfrm rot="16200000" flipH="1">
            <a:off x="5996911" y="2846514"/>
            <a:ext cx="1486939" cy="1486939"/>
          </a:xfrm>
          <a:prstGeom prst="blockArc">
            <a:avLst>
              <a:gd name="adj1" fmla="val 2486954"/>
              <a:gd name="adj2" fmla="val 10822413"/>
              <a:gd name="adj3" fmla="val 14427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981" y="2960582"/>
            <a:ext cx="1258799" cy="12587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+mj-lt"/>
              </a:rPr>
              <a:t>+30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%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97"/>
          <p:cNvSpPr>
            <a:spLocks/>
          </p:cNvSpPr>
          <p:nvPr/>
        </p:nvSpPr>
        <p:spPr bwMode="auto">
          <a:xfrm>
            <a:off x="4100109" y="3105357"/>
            <a:ext cx="664912" cy="9692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6" y="3374"/>
                </a:moveTo>
                <a:lnTo>
                  <a:pt x="1963" y="3375"/>
                </a:lnTo>
                <a:lnTo>
                  <a:pt x="1963" y="2025"/>
                </a:lnTo>
                <a:cubicBezTo>
                  <a:pt x="1963" y="1653"/>
                  <a:pt x="2402" y="1350"/>
                  <a:pt x="2945" y="1350"/>
                </a:cubicBezTo>
                <a:lnTo>
                  <a:pt x="18654" y="1349"/>
                </a:lnTo>
                <a:cubicBezTo>
                  <a:pt x="19195" y="1349"/>
                  <a:pt x="19636" y="1652"/>
                  <a:pt x="19636" y="2024"/>
                </a:cubicBezTo>
                <a:cubicBezTo>
                  <a:pt x="19636" y="2024"/>
                  <a:pt x="19636" y="3374"/>
                  <a:pt x="19636" y="3374"/>
                </a:cubicBezTo>
                <a:close/>
                <a:moveTo>
                  <a:pt x="19636" y="17546"/>
                </a:moveTo>
                <a:lnTo>
                  <a:pt x="1963" y="17547"/>
                </a:lnTo>
                <a:lnTo>
                  <a:pt x="1963" y="4050"/>
                </a:lnTo>
                <a:lnTo>
                  <a:pt x="19636" y="4049"/>
                </a:lnTo>
                <a:cubicBezTo>
                  <a:pt x="19636" y="4049"/>
                  <a:pt x="19636" y="17546"/>
                  <a:pt x="19636" y="17546"/>
                </a:cubicBezTo>
                <a:close/>
                <a:moveTo>
                  <a:pt x="19636" y="19574"/>
                </a:moveTo>
                <a:cubicBezTo>
                  <a:pt x="19636" y="19946"/>
                  <a:pt x="19195" y="20249"/>
                  <a:pt x="18654" y="20249"/>
                </a:cubicBezTo>
                <a:lnTo>
                  <a:pt x="2945" y="20250"/>
                </a:lnTo>
                <a:cubicBezTo>
                  <a:pt x="2402" y="20250"/>
                  <a:pt x="1963" y="19947"/>
                  <a:pt x="1963" y="19575"/>
                </a:cubicBezTo>
                <a:lnTo>
                  <a:pt x="1963" y="18222"/>
                </a:lnTo>
                <a:lnTo>
                  <a:pt x="19636" y="18221"/>
                </a:lnTo>
                <a:cubicBezTo>
                  <a:pt x="19636" y="18221"/>
                  <a:pt x="19636" y="19574"/>
                  <a:pt x="19636" y="19574"/>
                </a:cubicBezTo>
                <a:close/>
                <a:moveTo>
                  <a:pt x="18654" y="0"/>
                </a:moveTo>
                <a:lnTo>
                  <a:pt x="2945" y="0"/>
                </a:lnTo>
                <a:cubicBezTo>
                  <a:pt x="1317" y="0"/>
                  <a:pt x="0" y="907"/>
                  <a:pt x="0" y="2025"/>
                </a:cubicBezTo>
                <a:lnTo>
                  <a:pt x="0" y="19575"/>
                </a:lnTo>
                <a:cubicBezTo>
                  <a:pt x="0" y="20693"/>
                  <a:pt x="1317" y="21600"/>
                  <a:pt x="2945" y="21600"/>
                </a:cubicBezTo>
                <a:lnTo>
                  <a:pt x="18654" y="21599"/>
                </a:lnTo>
                <a:cubicBezTo>
                  <a:pt x="20280" y="21599"/>
                  <a:pt x="21600" y="20693"/>
                  <a:pt x="21600" y="19574"/>
                </a:cubicBezTo>
                <a:lnTo>
                  <a:pt x="21600" y="2024"/>
                </a:lnTo>
                <a:cubicBezTo>
                  <a:pt x="21600" y="906"/>
                  <a:pt x="20280" y="0"/>
                  <a:pt x="18654" y="0"/>
                </a:cubicBezTo>
              </a:path>
            </a:pathLst>
          </a:custGeom>
          <a:solidFill>
            <a:schemeClr val="bg1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6" name="AutoShape 97"/>
          <p:cNvSpPr>
            <a:spLocks/>
          </p:cNvSpPr>
          <p:nvPr/>
        </p:nvSpPr>
        <p:spPr bwMode="auto">
          <a:xfrm>
            <a:off x="6417426" y="3105357"/>
            <a:ext cx="664912" cy="96924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6" y="3374"/>
                </a:moveTo>
                <a:lnTo>
                  <a:pt x="1963" y="3375"/>
                </a:lnTo>
                <a:lnTo>
                  <a:pt x="1963" y="2025"/>
                </a:lnTo>
                <a:cubicBezTo>
                  <a:pt x="1963" y="1653"/>
                  <a:pt x="2402" y="1350"/>
                  <a:pt x="2945" y="1350"/>
                </a:cubicBezTo>
                <a:lnTo>
                  <a:pt x="18654" y="1349"/>
                </a:lnTo>
                <a:cubicBezTo>
                  <a:pt x="19195" y="1349"/>
                  <a:pt x="19636" y="1652"/>
                  <a:pt x="19636" y="2024"/>
                </a:cubicBezTo>
                <a:cubicBezTo>
                  <a:pt x="19636" y="2024"/>
                  <a:pt x="19636" y="3374"/>
                  <a:pt x="19636" y="3374"/>
                </a:cubicBezTo>
                <a:close/>
                <a:moveTo>
                  <a:pt x="19636" y="17546"/>
                </a:moveTo>
                <a:lnTo>
                  <a:pt x="1963" y="17547"/>
                </a:lnTo>
                <a:lnTo>
                  <a:pt x="1963" y="4050"/>
                </a:lnTo>
                <a:lnTo>
                  <a:pt x="19636" y="4049"/>
                </a:lnTo>
                <a:cubicBezTo>
                  <a:pt x="19636" y="4049"/>
                  <a:pt x="19636" y="17546"/>
                  <a:pt x="19636" y="17546"/>
                </a:cubicBezTo>
                <a:close/>
                <a:moveTo>
                  <a:pt x="19636" y="19574"/>
                </a:moveTo>
                <a:cubicBezTo>
                  <a:pt x="19636" y="19946"/>
                  <a:pt x="19195" y="20249"/>
                  <a:pt x="18654" y="20249"/>
                </a:cubicBezTo>
                <a:lnTo>
                  <a:pt x="2945" y="20250"/>
                </a:lnTo>
                <a:cubicBezTo>
                  <a:pt x="2402" y="20250"/>
                  <a:pt x="1963" y="19947"/>
                  <a:pt x="1963" y="19575"/>
                </a:cubicBezTo>
                <a:lnTo>
                  <a:pt x="1963" y="18222"/>
                </a:lnTo>
                <a:lnTo>
                  <a:pt x="19636" y="18221"/>
                </a:lnTo>
                <a:cubicBezTo>
                  <a:pt x="19636" y="18221"/>
                  <a:pt x="19636" y="19574"/>
                  <a:pt x="19636" y="19574"/>
                </a:cubicBezTo>
                <a:close/>
                <a:moveTo>
                  <a:pt x="18654" y="0"/>
                </a:moveTo>
                <a:lnTo>
                  <a:pt x="2945" y="0"/>
                </a:lnTo>
                <a:cubicBezTo>
                  <a:pt x="1317" y="0"/>
                  <a:pt x="0" y="907"/>
                  <a:pt x="0" y="2025"/>
                </a:cubicBezTo>
                <a:lnTo>
                  <a:pt x="0" y="19575"/>
                </a:lnTo>
                <a:cubicBezTo>
                  <a:pt x="0" y="20693"/>
                  <a:pt x="1317" y="21600"/>
                  <a:pt x="2945" y="21600"/>
                </a:cubicBezTo>
                <a:lnTo>
                  <a:pt x="18654" y="21599"/>
                </a:lnTo>
                <a:cubicBezTo>
                  <a:pt x="20280" y="21599"/>
                  <a:pt x="21600" y="20693"/>
                  <a:pt x="21600" y="19574"/>
                </a:cubicBezTo>
                <a:lnTo>
                  <a:pt x="21600" y="2024"/>
                </a:lnTo>
                <a:cubicBezTo>
                  <a:pt x="21600" y="906"/>
                  <a:pt x="20280" y="0"/>
                  <a:pt x="18654" y="0"/>
                </a:cubicBezTo>
              </a:path>
            </a:pathLst>
          </a:custGeom>
          <a:solidFill>
            <a:schemeClr val="bg1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646847" y="3235766"/>
            <a:ext cx="2342138" cy="2342138"/>
          </a:xfrm>
          <a:prstGeom prst="ellipse">
            <a:avLst/>
          </a:prstGeom>
          <a:solidFill>
            <a:srgbClr val="00B0F0"/>
          </a:solidFill>
          <a:ln w="254000">
            <a:solidFill>
              <a:srgbClr val="00B0F0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  <a:spcBef>
                <a:spcPct val="25000"/>
              </a:spcBef>
              <a:buClr>
                <a:schemeClr val="bg1"/>
              </a:buClr>
            </a:pP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… Mobile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omogućuje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putnicima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da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budu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spontani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nakon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što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stignu</a:t>
            </a:r>
            <a:r>
              <a:rPr lang="en-US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u </a:t>
            </a:r>
            <a:r>
              <a:rPr lang="en-US" altLang="sr-Latn-RS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destinaciju</a:t>
            </a:r>
            <a:r>
              <a:rPr lang="hr-HR" altLang="sr-Latn-RS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…</a:t>
            </a:r>
            <a:endParaRPr lang="en-US" altLang="sr-Latn-RS" sz="1600" b="1" dirty="0">
              <a:solidFill>
                <a:srgbClr val="FFFFF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9" name="Shape 1504"/>
          <p:cNvSpPr/>
          <p:nvPr/>
        </p:nvSpPr>
        <p:spPr>
          <a:xfrm>
            <a:off x="3732339" y="2685531"/>
            <a:ext cx="321888" cy="321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7" y="18802"/>
                </a:moveTo>
                <a:cubicBezTo>
                  <a:pt x="21518" y="18965"/>
                  <a:pt x="21600" y="19177"/>
                  <a:pt x="21600" y="19437"/>
                </a:cubicBezTo>
                <a:cubicBezTo>
                  <a:pt x="21600" y="19581"/>
                  <a:pt x="21518" y="19776"/>
                  <a:pt x="21357" y="20019"/>
                </a:cubicBezTo>
                <a:cubicBezTo>
                  <a:pt x="21193" y="20261"/>
                  <a:pt x="20990" y="20504"/>
                  <a:pt x="20747" y="20741"/>
                </a:cubicBezTo>
                <a:cubicBezTo>
                  <a:pt x="20504" y="20979"/>
                  <a:pt x="20261" y="21185"/>
                  <a:pt x="20023" y="21349"/>
                </a:cubicBezTo>
                <a:cubicBezTo>
                  <a:pt x="19783" y="21518"/>
                  <a:pt x="19594" y="21600"/>
                  <a:pt x="19447" y="21600"/>
                </a:cubicBezTo>
                <a:cubicBezTo>
                  <a:pt x="19190" y="21600"/>
                  <a:pt x="18975" y="21515"/>
                  <a:pt x="18811" y="21343"/>
                </a:cubicBezTo>
                <a:lnTo>
                  <a:pt x="13957" y="16503"/>
                </a:lnTo>
                <a:cubicBezTo>
                  <a:pt x="13217" y="16980"/>
                  <a:pt x="12429" y="17350"/>
                  <a:pt x="11590" y="17604"/>
                </a:cubicBezTo>
                <a:cubicBezTo>
                  <a:pt x="10751" y="17864"/>
                  <a:pt x="9892" y="17991"/>
                  <a:pt x="9007" y="17991"/>
                </a:cubicBezTo>
                <a:cubicBezTo>
                  <a:pt x="7770" y="17991"/>
                  <a:pt x="6609" y="17760"/>
                  <a:pt x="5518" y="17291"/>
                </a:cubicBezTo>
                <a:cubicBezTo>
                  <a:pt x="4427" y="16822"/>
                  <a:pt x="3470" y="16175"/>
                  <a:pt x="2645" y="15354"/>
                </a:cubicBezTo>
                <a:cubicBezTo>
                  <a:pt x="1817" y="14535"/>
                  <a:pt x="1173" y="13580"/>
                  <a:pt x="701" y="12487"/>
                </a:cubicBezTo>
                <a:cubicBezTo>
                  <a:pt x="232" y="11400"/>
                  <a:pt x="0" y="10237"/>
                  <a:pt x="0" y="9000"/>
                </a:cubicBezTo>
                <a:cubicBezTo>
                  <a:pt x="0" y="7769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3" y="237"/>
                  <a:pt x="12488" y="709"/>
                </a:cubicBezTo>
                <a:cubicBezTo>
                  <a:pt x="13573" y="1180"/>
                  <a:pt x="14531" y="1827"/>
                  <a:pt x="15359" y="2646"/>
                </a:cubicBezTo>
                <a:cubicBezTo>
                  <a:pt x="16184" y="3468"/>
                  <a:pt x="16831" y="4422"/>
                  <a:pt x="17300" y="5515"/>
                </a:cubicBezTo>
                <a:cubicBezTo>
                  <a:pt x="17769" y="6602"/>
                  <a:pt x="18003" y="7769"/>
                  <a:pt x="18003" y="9000"/>
                </a:cubicBezTo>
                <a:cubicBezTo>
                  <a:pt x="18003" y="9887"/>
                  <a:pt x="17873" y="10748"/>
                  <a:pt x="17616" y="11589"/>
                </a:cubicBezTo>
                <a:cubicBezTo>
                  <a:pt x="17359" y="12434"/>
                  <a:pt x="16992" y="13219"/>
                  <a:pt x="16514" y="13947"/>
                </a:cubicBezTo>
                <a:lnTo>
                  <a:pt x="21357" y="18802"/>
                </a:lnTo>
                <a:close/>
                <a:moveTo>
                  <a:pt x="3597" y="9000"/>
                </a:moveTo>
                <a:cubicBezTo>
                  <a:pt x="3597" y="9759"/>
                  <a:pt x="3741" y="10465"/>
                  <a:pt x="4029" y="11118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1"/>
                  <a:pt x="6253" y="13685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40" y="14252"/>
                  <a:pt x="11092" y="13970"/>
                </a:cubicBezTo>
                <a:cubicBezTo>
                  <a:pt x="11745" y="13685"/>
                  <a:pt x="12319" y="13301"/>
                  <a:pt x="12802" y="12821"/>
                </a:cubicBezTo>
                <a:cubicBezTo>
                  <a:pt x="13291" y="12338"/>
                  <a:pt x="13678" y="11770"/>
                  <a:pt x="13966" y="11118"/>
                </a:cubicBezTo>
                <a:cubicBezTo>
                  <a:pt x="14254" y="10465"/>
                  <a:pt x="14398" y="9759"/>
                  <a:pt x="14398" y="9000"/>
                </a:cubicBezTo>
                <a:cubicBezTo>
                  <a:pt x="14398" y="8260"/>
                  <a:pt x="14254" y="7565"/>
                  <a:pt x="13966" y="6913"/>
                </a:cubicBezTo>
                <a:cubicBezTo>
                  <a:pt x="13675" y="6258"/>
                  <a:pt x="13291" y="5684"/>
                  <a:pt x="12802" y="5193"/>
                </a:cubicBezTo>
                <a:cubicBezTo>
                  <a:pt x="12316" y="4704"/>
                  <a:pt x="11745" y="4317"/>
                  <a:pt x="11092" y="4032"/>
                </a:cubicBezTo>
                <a:cubicBezTo>
                  <a:pt x="10440" y="3750"/>
                  <a:pt x="9742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4"/>
                  <a:pt x="5193" y="5193"/>
                </a:cubicBezTo>
                <a:cubicBezTo>
                  <a:pt x="4707" y="5684"/>
                  <a:pt x="4317" y="6258"/>
                  <a:pt x="4029" y="6913"/>
                </a:cubicBezTo>
                <a:cubicBezTo>
                  <a:pt x="3741" y="7565"/>
                  <a:pt x="3597" y="8257"/>
                  <a:pt x="3597" y="9000"/>
                </a:cubicBezTo>
                <a:moveTo>
                  <a:pt x="9007" y="5591"/>
                </a:moveTo>
                <a:cubicBezTo>
                  <a:pt x="9185" y="5591"/>
                  <a:pt x="9344" y="5656"/>
                  <a:pt x="9473" y="5786"/>
                </a:cubicBezTo>
                <a:cubicBezTo>
                  <a:pt x="9603" y="5919"/>
                  <a:pt x="9668" y="6082"/>
                  <a:pt x="9668" y="6280"/>
                </a:cubicBezTo>
                <a:cubicBezTo>
                  <a:pt x="9668" y="6461"/>
                  <a:pt x="9603" y="6616"/>
                  <a:pt x="9473" y="6746"/>
                </a:cubicBezTo>
                <a:cubicBezTo>
                  <a:pt x="9344" y="6879"/>
                  <a:pt x="9185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5"/>
                  <a:pt x="6950" y="8423"/>
                  <a:pt x="6950" y="8997"/>
                </a:cubicBezTo>
                <a:cubicBezTo>
                  <a:pt x="6950" y="9180"/>
                  <a:pt x="6885" y="9333"/>
                  <a:pt x="6755" y="9466"/>
                </a:cubicBezTo>
                <a:cubicBezTo>
                  <a:pt x="6623" y="9596"/>
                  <a:pt x="6467" y="9658"/>
                  <a:pt x="6289" y="9658"/>
                </a:cubicBezTo>
                <a:cubicBezTo>
                  <a:pt x="6080" y="9658"/>
                  <a:pt x="5914" y="9596"/>
                  <a:pt x="5786" y="9466"/>
                </a:cubicBezTo>
                <a:cubicBezTo>
                  <a:pt x="5659" y="9333"/>
                  <a:pt x="5600" y="9180"/>
                  <a:pt x="5600" y="8997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8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1"/>
                  <a:pt x="8530" y="5591"/>
                  <a:pt x="9007" y="5591"/>
                </a:cubicBezTo>
              </a:path>
            </a:pathLst>
          </a:custGeom>
          <a:solidFill>
            <a:srgbClr val="7CBF33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defTabSz="457200">
              <a:defRPr sz="6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Shape 1504"/>
          <p:cNvSpPr/>
          <p:nvPr/>
        </p:nvSpPr>
        <p:spPr>
          <a:xfrm>
            <a:off x="6041622" y="2699891"/>
            <a:ext cx="321888" cy="321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7" y="18802"/>
                </a:moveTo>
                <a:cubicBezTo>
                  <a:pt x="21518" y="18965"/>
                  <a:pt x="21600" y="19177"/>
                  <a:pt x="21600" y="19437"/>
                </a:cubicBezTo>
                <a:cubicBezTo>
                  <a:pt x="21600" y="19581"/>
                  <a:pt x="21518" y="19776"/>
                  <a:pt x="21357" y="20019"/>
                </a:cubicBezTo>
                <a:cubicBezTo>
                  <a:pt x="21193" y="20261"/>
                  <a:pt x="20990" y="20504"/>
                  <a:pt x="20747" y="20741"/>
                </a:cubicBezTo>
                <a:cubicBezTo>
                  <a:pt x="20504" y="20979"/>
                  <a:pt x="20261" y="21185"/>
                  <a:pt x="20023" y="21349"/>
                </a:cubicBezTo>
                <a:cubicBezTo>
                  <a:pt x="19783" y="21518"/>
                  <a:pt x="19594" y="21600"/>
                  <a:pt x="19447" y="21600"/>
                </a:cubicBezTo>
                <a:cubicBezTo>
                  <a:pt x="19190" y="21600"/>
                  <a:pt x="18975" y="21515"/>
                  <a:pt x="18811" y="21343"/>
                </a:cubicBezTo>
                <a:lnTo>
                  <a:pt x="13957" y="16503"/>
                </a:lnTo>
                <a:cubicBezTo>
                  <a:pt x="13217" y="16980"/>
                  <a:pt x="12429" y="17350"/>
                  <a:pt x="11590" y="17604"/>
                </a:cubicBezTo>
                <a:cubicBezTo>
                  <a:pt x="10751" y="17864"/>
                  <a:pt x="9892" y="17991"/>
                  <a:pt x="9007" y="17991"/>
                </a:cubicBezTo>
                <a:cubicBezTo>
                  <a:pt x="7770" y="17991"/>
                  <a:pt x="6609" y="17760"/>
                  <a:pt x="5518" y="17291"/>
                </a:cubicBezTo>
                <a:cubicBezTo>
                  <a:pt x="4427" y="16822"/>
                  <a:pt x="3470" y="16175"/>
                  <a:pt x="2645" y="15354"/>
                </a:cubicBezTo>
                <a:cubicBezTo>
                  <a:pt x="1817" y="14535"/>
                  <a:pt x="1173" y="13580"/>
                  <a:pt x="701" y="12487"/>
                </a:cubicBezTo>
                <a:cubicBezTo>
                  <a:pt x="232" y="11400"/>
                  <a:pt x="0" y="10237"/>
                  <a:pt x="0" y="9000"/>
                </a:cubicBezTo>
                <a:cubicBezTo>
                  <a:pt x="0" y="7769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3" y="237"/>
                  <a:pt x="12488" y="709"/>
                </a:cubicBezTo>
                <a:cubicBezTo>
                  <a:pt x="13573" y="1180"/>
                  <a:pt x="14531" y="1827"/>
                  <a:pt x="15359" y="2646"/>
                </a:cubicBezTo>
                <a:cubicBezTo>
                  <a:pt x="16184" y="3468"/>
                  <a:pt x="16831" y="4422"/>
                  <a:pt x="17300" y="5515"/>
                </a:cubicBezTo>
                <a:cubicBezTo>
                  <a:pt x="17769" y="6602"/>
                  <a:pt x="18003" y="7769"/>
                  <a:pt x="18003" y="9000"/>
                </a:cubicBezTo>
                <a:cubicBezTo>
                  <a:pt x="18003" y="9887"/>
                  <a:pt x="17873" y="10748"/>
                  <a:pt x="17616" y="11589"/>
                </a:cubicBezTo>
                <a:cubicBezTo>
                  <a:pt x="17359" y="12434"/>
                  <a:pt x="16992" y="13219"/>
                  <a:pt x="16514" y="13947"/>
                </a:cubicBezTo>
                <a:lnTo>
                  <a:pt x="21357" y="18802"/>
                </a:lnTo>
                <a:close/>
                <a:moveTo>
                  <a:pt x="3597" y="9000"/>
                </a:moveTo>
                <a:cubicBezTo>
                  <a:pt x="3597" y="9759"/>
                  <a:pt x="3741" y="10465"/>
                  <a:pt x="4029" y="11118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1"/>
                  <a:pt x="6253" y="13685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40" y="14252"/>
                  <a:pt x="11092" y="13970"/>
                </a:cubicBezTo>
                <a:cubicBezTo>
                  <a:pt x="11745" y="13685"/>
                  <a:pt x="12319" y="13301"/>
                  <a:pt x="12802" y="12821"/>
                </a:cubicBezTo>
                <a:cubicBezTo>
                  <a:pt x="13291" y="12338"/>
                  <a:pt x="13678" y="11770"/>
                  <a:pt x="13966" y="11118"/>
                </a:cubicBezTo>
                <a:cubicBezTo>
                  <a:pt x="14254" y="10465"/>
                  <a:pt x="14398" y="9759"/>
                  <a:pt x="14398" y="9000"/>
                </a:cubicBezTo>
                <a:cubicBezTo>
                  <a:pt x="14398" y="8260"/>
                  <a:pt x="14254" y="7565"/>
                  <a:pt x="13966" y="6913"/>
                </a:cubicBezTo>
                <a:cubicBezTo>
                  <a:pt x="13675" y="6258"/>
                  <a:pt x="13291" y="5684"/>
                  <a:pt x="12802" y="5193"/>
                </a:cubicBezTo>
                <a:cubicBezTo>
                  <a:pt x="12316" y="4704"/>
                  <a:pt x="11745" y="4317"/>
                  <a:pt x="11092" y="4032"/>
                </a:cubicBezTo>
                <a:cubicBezTo>
                  <a:pt x="10440" y="3750"/>
                  <a:pt x="9742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4"/>
                  <a:pt x="5193" y="5193"/>
                </a:cubicBezTo>
                <a:cubicBezTo>
                  <a:pt x="4707" y="5684"/>
                  <a:pt x="4317" y="6258"/>
                  <a:pt x="4029" y="6913"/>
                </a:cubicBezTo>
                <a:cubicBezTo>
                  <a:pt x="3741" y="7565"/>
                  <a:pt x="3597" y="8257"/>
                  <a:pt x="3597" y="9000"/>
                </a:cubicBezTo>
                <a:moveTo>
                  <a:pt x="9007" y="5591"/>
                </a:moveTo>
                <a:cubicBezTo>
                  <a:pt x="9185" y="5591"/>
                  <a:pt x="9344" y="5656"/>
                  <a:pt x="9473" y="5786"/>
                </a:cubicBezTo>
                <a:cubicBezTo>
                  <a:pt x="9603" y="5919"/>
                  <a:pt x="9668" y="6082"/>
                  <a:pt x="9668" y="6280"/>
                </a:cubicBezTo>
                <a:cubicBezTo>
                  <a:pt x="9668" y="6461"/>
                  <a:pt x="9603" y="6616"/>
                  <a:pt x="9473" y="6746"/>
                </a:cubicBezTo>
                <a:cubicBezTo>
                  <a:pt x="9344" y="6879"/>
                  <a:pt x="9185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5"/>
                  <a:pt x="6950" y="8423"/>
                  <a:pt x="6950" y="8997"/>
                </a:cubicBezTo>
                <a:cubicBezTo>
                  <a:pt x="6950" y="9180"/>
                  <a:pt x="6885" y="9333"/>
                  <a:pt x="6755" y="9466"/>
                </a:cubicBezTo>
                <a:cubicBezTo>
                  <a:pt x="6623" y="9596"/>
                  <a:pt x="6467" y="9658"/>
                  <a:pt x="6289" y="9658"/>
                </a:cubicBezTo>
                <a:cubicBezTo>
                  <a:pt x="6080" y="9658"/>
                  <a:pt x="5914" y="9596"/>
                  <a:pt x="5786" y="9466"/>
                </a:cubicBezTo>
                <a:cubicBezTo>
                  <a:pt x="5659" y="9333"/>
                  <a:pt x="5600" y="9180"/>
                  <a:pt x="5600" y="8997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8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1"/>
                  <a:pt x="8530" y="5591"/>
                  <a:pt x="9007" y="5591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311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055648" y="1655118"/>
            <a:ext cx="4991967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Korištenje mobilne aplikacije u hotelijerstvu</a:t>
            </a: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4224" y="467080"/>
            <a:ext cx="718805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hr-HR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Ciljevi mobilne aplikacije u hotelijerstvu</a:t>
            </a:r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Symbol zastępczy tekstu 2"/>
          <p:cNvSpPr txBox="1">
            <a:spLocks/>
          </p:cNvSpPr>
          <p:nvPr/>
        </p:nvSpPr>
        <p:spPr>
          <a:xfrm>
            <a:off x="784225" y="1654260"/>
            <a:ext cx="5305426" cy="438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Valamar mobilna aplikacija je platforma koja će pružiti podršku u </a:t>
            </a:r>
            <a:r>
              <a:rPr lang="hr-HR" sz="2100" b="1" dirty="0">
                <a:solidFill>
                  <a:srgbClr val="00B0F0"/>
                </a:solidFill>
                <a:latin typeface="+mj-lt"/>
              </a:rPr>
              <a:t>cjelokupnom </a:t>
            </a:r>
            <a:r>
              <a:rPr lang="hr-HR" sz="2100" b="1" i="1" dirty="0" err="1">
                <a:solidFill>
                  <a:srgbClr val="00B0F0"/>
                </a:solidFill>
                <a:latin typeface="+mj-lt"/>
              </a:rPr>
              <a:t>customer</a:t>
            </a:r>
            <a:r>
              <a:rPr lang="hr-HR" sz="2100" b="1" i="1" dirty="0">
                <a:solidFill>
                  <a:srgbClr val="00B0F0"/>
                </a:solidFill>
                <a:latin typeface="+mj-lt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100" b="1" i="1" dirty="0" err="1">
                <a:solidFill>
                  <a:srgbClr val="00B0F0"/>
                </a:solidFill>
                <a:latin typeface="+mj-lt"/>
              </a:rPr>
              <a:t>journey</a:t>
            </a:r>
            <a:r>
              <a:rPr lang="hr-HR" sz="2100" b="1" i="1" dirty="0">
                <a:solidFill>
                  <a:srgbClr val="00B0F0"/>
                </a:solidFill>
                <a:latin typeface="+mj-lt"/>
              </a:rPr>
              <a:t>-ju </a:t>
            </a:r>
            <a:r>
              <a:rPr lang="hr-HR" sz="2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gosta uključujući: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0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60000" lvl="4" indent="-360000">
              <a:lnSpc>
                <a:spcPct val="100000"/>
              </a:lnSpc>
              <a:buClr>
                <a:srgbClr val="00B0F0"/>
              </a:buClr>
              <a:buSzPct val="120000"/>
            </a:pP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Period prije dolaska (</a:t>
            </a:r>
            <a:r>
              <a:rPr lang="hr-HR" sz="1600" b="1" dirty="0" err="1">
                <a:solidFill>
                  <a:srgbClr val="00B0F0"/>
                </a:solidFill>
              </a:rPr>
              <a:t>pre-arrivals</a:t>
            </a: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r-HR" sz="1600" dirty="0">
              <a:solidFill>
                <a:schemeClr val="bg2">
                  <a:lumMod val="25000"/>
                </a:schemeClr>
              </a:solidFill>
            </a:endParaRPr>
          </a:p>
          <a:p>
            <a:pPr marL="360000" lvl="4" indent="-360000">
              <a:lnSpc>
                <a:spcPct val="100000"/>
              </a:lnSpc>
              <a:buClr>
                <a:srgbClr val="00B0F0"/>
              </a:buClr>
              <a:buSzPct val="120000"/>
            </a:pP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Boravak u objektu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1600" b="1" dirty="0">
                <a:solidFill>
                  <a:srgbClr val="00B0F0"/>
                </a:solidFill>
              </a:rPr>
              <a:t>stay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, servise</a:t>
            </a:r>
            <a:r>
              <a:rPr lang="en-US" sz="1600" dirty="0"/>
              <a:t> </a:t>
            </a: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poput informacija u objektu i izvan objekta, upute za snalaženje u objektu i destinaciji, rezervacije, preporuke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pPr marL="360000" lvl="4" indent="-360000">
              <a:lnSpc>
                <a:spcPct val="100000"/>
              </a:lnSpc>
              <a:buClr>
                <a:srgbClr val="00B0F0"/>
              </a:buClr>
              <a:buSzPct val="120000"/>
            </a:pPr>
            <a:r>
              <a:rPr lang="hr-HR" sz="1600" b="1" dirty="0">
                <a:solidFill>
                  <a:srgbClr val="00B0F0"/>
                </a:solidFill>
              </a:rPr>
              <a:t>Komunikaciju u realnom vremenu </a:t>
            </a: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između hotelskog osoblja i gostiju</a:t>
            </a:r>
          </a:p>
          <a:p>
            <a:pPr marL="360000" lvl="4" indent="-360000">
              <a:lnSpc>
                <a:spcPct val="100000"/>
              </a:lnSpc>
              <a:buClr>
                <a:srgbClr val="00B0F0"/>
              </a:buClr>
              <a:buSzPct val="120000"/>
            </a:pPr>
            <a:r>
              <a:rPr lang="hr-HR" sz="1600" dirty="0">
                <a:solidFill>
                  <a:schemeClr val="bg2">
                    <a:lumMod val="25000"/>
                  </a:schemeClr>
                </a:solidFill>
              </a:rPr>
              <a:t>Period nakon boravka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en-US" sz="1600" b="1" dirty="0">
                <a:solidFill>
                  <a:srgbClr val="00B0F0"/>
                </a:solidFill>
              </a:rPr>
              <a:t>post-stay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360000" lvl="4" indent="-360000">
              <a:lnSpc>
                <a:spcPct val="100000"/>
              </a:lnSpc>
              <a:buClr>
                <a:srgbClr val="00B0F0"/>
              </a:buClr>
              <a:buSzPct val="120000"/>
            </a:pPr>
            <a:endParaRPr lang="cs-CZ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sz="20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lnSpc>
                <a:spcPct val="100000"/>
              </a:lnSpc>
            </a:pPr>
            <a:endParaRPr lang="pl-PL" sz="20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5648" y="5810891"/>
            <a:ext cx="2242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>
                <a:latin typeface="+mj-lt"/>
              </a:rPr>
              <a:t>Izvor: </a:t>
            </a:r>
            <a:r>
              <a:rPr lang="hr-HR" sz="1400" dirty="0" err="1">
                <a:latin typeface="+mj-lt"/>
              </a:rPr>
              <a:t>QuickServe</a:t>
            </a:r>
            <a:r>
              <a:rPr lang="hr-HR" sz="1400" dirty="0">
                <a:latin typeface="+mj-lt"/>
              </a:rPr>
              <a:t>, June 2018</a:t>
            </a:r>
          </a:p>
          <a:p>
            <a:endParaRPr lang="hr-HR" sz="1400" dirty="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106103" y="2161670"/>
            <a:ext cx="5051642" cy="338554"/>
            <a:chOff x="6709964" y="4421330"/>
            <a:chExt cx="3319458" cy="338553"/>
          </a:xfrm>
        </p:grpSpPr>
        <p:sp>
          <p:nvSpPr>
            <p:cNvPr id="29" name="Rectangle 28"/>
            <p:cNvSpPr/>
            <p:nvPr/>
          </p:nvSpPr>
          <p:spPr>
            <a:xfrm>
              <a:off x="6724824" y="4430975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724824" y="4430975"/>
              <a:ext cx="2546256" cy="2677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6709964" y="4421330"/>
              <a:ext cx="469708" cy="338553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74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06103" y="2521982"/>
            <a:ext cx="5051642" cy="338554"/>
            <a:chOff x="6709964" y="4842510"/>
            <a:chExt cx="3319458" cy="338555"/>
          </a:xfrm>
        </p:grpSpPr>
        <p:sp>
          <p:nvSpPr>
            <p:cNvPr id="33" name="Rectangle 32"/>
            <p:cNvSpPr/>
            <p:nvPr/>
          </p:nvSpPr>
          <p:spPr>
            <a:xfrm>
              <a:off x="6724824" y="4852158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24824" y="4852158"/>
              <a:ext cx="2402954" cy="26775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6709964" y="4842510"/>
              <a:ext cx="469708" cy="338555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70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06103" y="2885707"/>
            <a:ext cx="5051642" cy="338554"/>
            <a:chOff x="6709964" y="5247727"/>
            <a:chExt cx="3319458" cy="338554"/>
          </a:xfrm>
        </p:grpSpPr>
        <p:sp>
          <p:nvSpPr>
            <p:cNvPr id="37" name="Rectangle 36"/>
            <p:cNvSpPr/>
            <p:nvPr/>
          </p:nvSpPr>
          <p:spPr>
            <a:xfrm>
              <a:off x="6724824" y="5257373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24825" y="5257373"/>
              <a:ext cx="1831454" cy="267753"/>
            </a:xfrm>
            <a:prstGeom prst="rect">
              <a:avLst/>
            </a:prstGeom>
            <a:solidFill>
              <a:srgbClr val="7CB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6709964" y="5247727"/>
              <a:ext cx="469708" cy="338554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5</a:t>
              </a:r>
              <a:r>
                <a:rPr lang="en-US" sz="1600" b="1" dirty="0">
                  <a:solidFill>
                    <a:schemeClr val="bg1"/>
                  </a:solidFill>
                </a:rPr>
                <a:t>9%</a:t>
              </a:r>
            </a:p>
          </p:txBody>
        </p:sp>
      </p:grpSp>
      <p:sp>
        <p:nvSpPr>
          <p:cNvPr id="44" name="AutoShape 97"/>
          <p:cNvSpPr>
            <a:spLocks/>
          </p:cNvSpPr>
          <p:nvPr/>
        </p:nvSpPr>
        <p:spPr bwMode="auto">
          <a:xfrm>
            <a:off x="5235438" y="4469433"/>
            <a:ext cx="836650" cy="12195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6" y="3374"/>
                </a:moveTo>
                <a:lnTo>
                  <a:pt x="1963" y="3375"/>
                </a:lnTo>
                <a:lnTo>
                  <a:pt x="1963" y="2025"/>
                </a:lnTo>
                <a:cubicBezTo>
                  <a:pt x="1963" y="1653"/>
                  <a:pt x="2402" y="1350"/>
                  <a:pt x="2945" y="1350"/>
                </a:cubicBezTo>
                <a:lnTo>
                  <a:pt x="18654" y="1349"/>
                </a:lnTo>
                <a:cubicBezTo>
                  <a:pt x="19195" y="1349"/>
                  <a:pt x="19636" y="1652"/>
                  <a:pt x="19636" y="2024"/>
                </a:cubicBezTo>
                <a:cubicBezTo>
                  <a:pt x="19636" y="2024"/>
                  <a:pt x="19636" y="3374"/>
                  <a:pt x="19636" y="3374"/>
                </a:cubicBezTo>
                <a:close/>
                <a:moveTo>
                  <a:pt x="19636" y="17546"/>
                </a:moveTo>
                <a:lnTo>
                  <a:pt x="1963" y="17547"/>
                </a:lnTo>
                <a:lnTo>
                  <a:pt x="1963" y="4050"/>
                </a:lnTo>
                <a:lnTo>
                  <a:pt x="19636" y="4049"/>
                </a:lnTo>
                <a:cubicBezTo>
                  <a:pt x="19636" y="4049"/>
                  <a:pt x="19636" y="17546"/>
                  <a:pt x="19636" y="17546"/>
                </a:cubicBezTo>
                <a:close/>
                <a:moveTo>
                  <a:pt x="19636" y="19574"/>
                </a:moveTo>
                <a:cubicBezTo>
                  <a:pt x="19636" y="19946"/>
                  <a:pt x="19195" y="20249"/>
                  <a:pt x="18654" y="20249"/>
                </a:cubicBezTo>
                <a:lnTo>
                  <a:pt x="2945" y="20250"/>
                </a:lnTo>
                <a:cubicBezTo>
                  <a:pt x="2402" y="20250"/>
                  <a:pt x="1963" y="19947"/>
                  <a:pt x="1963" y="19575"/>
                </a:cubicBezTo>
                <a:lnTo>
                  <a:pt x="1963" y="18222"/>
                </a:lnTo>
                <a:lnTo>
                  <a:pt x="19636" y="18221"/>
                </a:lnTo>
                <a:cubicBezTo>
                  <a:pt x="19636" y="18221"/>
                  <a:pt x="19636" y="19574"/>
                  <a:pt x="19636" y="19574"/>
                </a:cubicBezTo>
                <a:close/>
                <a:moveTo>
                  <a:pt x="18654" y="0"/>
                </a:moveTo>
                <a:lnTo>
                  <a:pt x="2945" y="0"/>
                </a:lnTo>
                <a:cubicBezTo>
                  <a:pt x="1317" y="0"/>
                  <a:pt x="0" y="907"/>
                  <a:pt x="0" y="2025"/>
                </a:cubicBezTo>
                <a:lnTo>
                  <a:pt x="0" y="19575"/>
                </a:lnTo>
                <a:cubicBezTo>
                  <a:pt x="0" y="20693"/>
                  <a:pt x="1317" y="21600"/>
                  <a:pt x="2945" y="21600"/>
                </a:cubicBezTo>
                <a:lnTo>
                  <a:pt x="18654" y="21599"/>
                </a:lnTo>
                <a:cubicBezTo>
                  <a:pt x="20280" y="21599"/>
                  <a:pt x="21600" y="20693"/>
                  <a:pt x="21600" y="19574"/>
                </a:cubicBezTo>
                <a:lnTo>
                  <a:pt x="21600" y="2024"/>
                </a:lnTo>
                <a:cubicBezTo>
                  <a:pt x="21600" y="906"/>
                  <a:pt x="20280" y="0"/>
                  <a:pt x="18654" y="0"/>
                </a:cubicBezTo>
              </a:path>
            </a:pathLst>
          </a:custGeom>
          <a:solidFill>
            <a:srgbClr val="00B0F0"/>
          </a:soli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106103" y="3259142"/>
            <a:ext cx="5051642" cy="338554"/>
            <a:chOff x="6709964" y="4022857"/>
            <a:chExt cx="3319458" cy="338555"/>
          </a:xfrm>
        </p:grpSpPr>
        <p:sp>
          <p:nvSpPr>
            <p:cNvPr id="46" name="Rectangle 45"/>
            <p:cNvSpPr/>
            <p:nvPr/>
          </p:nvSpPr>
          <p:spPr>
            <a:xfrm>
              <a:off x="6724824" y="4032503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24824" y="4032503"/>
              <a:ext cx="1740014" cy="26775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6709964" y="4022857"/>
              <a:ext cx="469708" cy="338555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51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106103" y="3619471"/>
            <a:ext cx="5051642" cy="338554"/>
            <a:chOff x="6709964" y="4421330"/>
            <a:chExt cx="3319458" cy="338553"/>
          </a:xfrm>
        </p:grpSpPr>
        <p:sp>
          <p:nvSpPr>
            <p:cNvPr id="50" name="Rectangle 49"/>
            <p:cNvSpPr/>
            <p:nvPr/>
          </p:nvSpPr>
          <p:spPr>
            <a:xfrm>
              <a:off x="6724824" y="4430975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724824" y="4430975"/>
              <a:ext cx="1652299" cy="2677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6709964" y="4421330"/>
              <a:ext cx="469708" cy="338553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4</a:t>
              </a:r>
              <a:r>
                <a:rPr lang="en-US" sz="1600" b="1" dirty="0">
                  <a:solidFill>
                    <a:schemeClr val="bg1"/>
                  </a:solidFill>
                </a:rPr>
                <a:t>8%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06103" y="3979785"/>
            <a:ext cx="5051642" cy="338554"/>
            <a:chOff x="6709964" y="4842512"/>
            <a:chExt cx="3319458" cy="338555"/>
          </a:xfrm>
        </p:grpSpPr>
        <p:sp>
          <p:nvSpPr>
            <p:cNvPr id="54" name="Rectangle 53"/>
            <p:cNvSpPr/>
            <p:nvPr/>
          </p:nvSpPr>
          <p:spPr>
            <a:xfrm>
              <a:off x="6724824" y="4852158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24824" y="4852158"/>
              <a:ext cx="1652299" cy="26775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6709964" y="4842512"/>
              <a:ext cx="469708" cy="338555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4</a:t>
              </a:r>
              <a:r>
                <a:rPr lang="en-US" sz="1600" b="1" dirty="0">
                  <a:solidFill>
                    <a:schemeClr val="bg1"/>
                  </a:solidFill>
                </a:rPr>
                <a:t>8%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106103" y="4340107"/>
            <a:ext cx="5051642" cy="338554"/>
            <a:chOff x="6709964" y="5247727"/>
            <a:chExt cx="3319458" cy="338555"/>
          </a:xfrm>
        </p:grpSpPr>
        <p:sp>
          <p:nvSpPr>
            <p:cNvPr id="58" name="Rectangle 57"/>
            <p:cNvSpPr/>
            <p:nvPr/>
          </p:nvSpPr>
          <p:spPr>
            <a:xfrm>
              <a:off x="6724824" y="5257373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724825" y="5257373"/>
              <a:ext cx="1587614" cy="26775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0" name="Content Placeholder 2"/>
            <p:cNvSpPr txBox="1">
              <a:spLocks/>
            </p:cNvSpPr>
            <p:nvPr/>
          </p:nvSpPr>
          <p:spPr>
            <a:xfrm>
              <a:off x="6709964" y="5247727"/>
              <a:ext cx="469708" cy="338555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46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06103" y="4700440"/>
            <a:ext cx="5051642" cy="338554"/>
            <a:chOff x="6709964" y="5654042"/>
            <a:chExt cx="3319458" cy="338554"/>
          </a:xfrm>
        </p:grpSpPr>
        <p:sp>
          <p:nvSpPr>
            <p:cNvPr id="62" name="Rectangle 61"/>
            <p:cNvSpPr/>
            <p:nvPr/>
          </p:nvSpPr>
          <p:spPr>
            <a:xfrm>
              <a:off x="6724824" y="5662588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724824" y="5662588"/>
              <a:ext cx="1092314" cy="26775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4" name="Content Placeholder 2"/>
            <p:cNvSpPr txBox="1">
              <a:spLocks/>
            </p:cNvSpPr>
            <p:nvPr/>
          </p:nvSpPr>
          <p:spPr>
            <a:xfrm>
              <a:off x="6709964" y="5654042"/>
              <a:ext cx="469708" cy="338554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39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106103" y="5059842"/>
            <a:ext cx="5051642" cy="338554"/>
            <a:chOff x="6709964" y="5247727"/>
            <a:chExt cx="3319458" cy="338555"/>
          </a:xfrm>
        </p:grpSpPr>
        <p:sp>
          <p:nvSpPr>
            <p:cNvPr id="66" name="Rectangle 65"/>
            <p:cNvSpPr/>
            <p:nvPr/>
          </p:nvSpPr>
          <p:spPr>
            <a:xfrm>
              <a:off x="6724824" y="5257373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724824" y="5257373"/>
              <a:ext cx="971941" cy="2677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6709964" y="5247727"/>
              <a:ext cx="469708" cy="338555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34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06103" y="5420180"/>
            <a:ext cx="5051642" cy="338554"/>
            <a:chOff x="6709964" y="5654042"/>
            <a:chExt cx="3319458" cy="338554"/>
          </a:xfrm>
        </p:grpSpPr>
        <p:sp>
          <p:nvSpPr>
            <p:cNvPr id="70" name="Rectangle 69"/>
            <p:cNvSpPr/>
            <p:nvPr/>
          </p:nvSpPr>
          <p:spPr>
            <a:xfrm>
              <a:off x="6724824" y="5662588"/>
              <a:ext cx="3304598" cy="2677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24824" y="5662588"/>
              <a:ext cx="741794" cy="26775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2" name="Content Placeholder 2"/>
            <p:cNvSpPr txBox="1">
              <a:spLocks/>
            </p:cNvSpPr>
            <p:nvPr/>
          </p:nvSpPr>
          <p:spPr>
            <a:xfrm>
              <a:off x="6709964" y="5654042"/>
              <a:ext cx="469708" cy="338554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hr-HR" sz="1600" b="1" dirty="0">
                  <a:solidFill>
                    <a:schemeClr val="bg1"/>
                  </a:solidFill>
                </a:rPr>
                <a:t>22</a:t>
              </a:r>
              <a:r>
                <a:rPr lang="en-US" sz="1600" b="1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43209" y="2147364"/>
            <a:ext cx="1114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Check</a:t>
            </a:r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</a:t>
            </a:r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hr-HR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out</a:t>
            </a:r>
            <a:endParaRPr lang="hr-HR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2560" y="2518513"/>
            <a:ext cx="254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Pristup hotelskim informacijama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80142" y="2880791"/>
            <a:ext cx="1777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Narudžba hrane i pića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47780" y="3262447"/>
            <a:ext cx="1509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Rezervacija usluga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3864" y="3624725"/>
            <a:ext cx="2233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Dobivanje posebnih ponuda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56833" y="3987003"/>
            <a:ext cx="2100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Navigacija kroz hotel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03425" y="4349281"/>
            <a:ext cx="245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Upravljanje </a:t>
            </a:r>
            <a:r>
              <a:rPr lang="hr-HR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loyalty</a:t>
            </a:r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programom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56833" y="4711559"/>
            <a:ext cx="2100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algn="r"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dirty="0"/>
              <a:t>Digitalni račun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67055" y="5050977"/>
            <a:ext cx="4590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Dostava hrane uz bazen i plažu</a:t>
            </a:r>
          </a:p>
        </p:txBody>
      </p:sp>
      <p:sp>
        <p:nvSpPr>
          <p:cNvPr id="73" name="Shape 2564"/>
          <p:cNvSpPr/>
          <p:nvPr/>
        </p:nvSpPr>
        <p:spPr>
          <a:xfrm>
            <a:off x="5369517" y="4794984"/>
            <a:ext cx="568492" cy="568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0" name="TextBox 19"/>
          <p:cNvSpPr txBox="1"/>
          <p:nvPr/>
        </p:nvSpPr>
        <p:spPr>
          <a:xfrm>
            <a:off x="7202761" y="5413259"/>
            <a:ext cx="3954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Kupovina eksternih sadržaja za dostavu u sobu </a:t>
            </a:r>
          </a:p>
        </p:txBody>
      </p:sp>
    </p:spTree>
    <p:extLst>
      <p:ext uri="{BB962C8B-B14F-4D97-AF65-F5344CB8AC3E}">
        <p14:creationId xmlns:p14="http://schemas.microsoft.com/office/powerpoint/2010/main" val="31619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9397112" y="2612194"/>
            <a:ext cx="1294777" cy="141749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doživljaji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transfer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rent a car</a:t>
            </a: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prezentacija </a:t>
            </a:r>
            <a:r>
              <a:rPr lang="hr-HR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oklonih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destinacija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in-room shopping (</a:t>
            </a:r>
            <a:r>
              <a:rPr lang="hr-HR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brandirani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proizvodi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79404" y="2634538"/>
            <a:ext cx="1471491" cy="90535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hotelska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info mapa</a:t>
            </a: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unutrašnja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navigacija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proximity based notifications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(beacon)</a:t>
            </a:r>
            <a:endParaRPr lang="hr-HR" sz="1100" dirty="0">
              <a:latin typeface="+mj-lt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47" y="2286808"/>
            <a:ext cx="2619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3661241" y="4188301"/>
            <a:ext cx="2499072" cy="496980"/>
          </a:xfrm>
          <a:prstGeom prst="rect">
            <a:avLst/>
          </a:prstGeom>
          <a:noFill/>
          <a:ln w="38100">
            <a:solidFill>
              <a:srgbClr val="7CB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navigacija kroz hotel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posebni zahtjevi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kasni dolazak, alergije..)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61" y="4047807"/>
            <a:ext cx="2571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Freeform 5"/>
          <p:cNvSpPr>
            <a:spLocks/>
          </p:cNvSpPr>
          <p:nvPr/>
        </p:nvSpPr>
        <p:spPr bwMode="auto">
          <a:xfrm rot="10800000" flipH="1" flipV="1">
            <a:off x="6096000" y="1598123"/>
            <a:ext cx="5200650" cy="445190"/>
          </a:xfrm>
          <a:custGeom>
            <a:avLst/>
            <a:gdLst>
              <a:gd name="T0" fmla="*/ 1933 w 2191"/>
              <a:gd name="T1" fmla="*/ 0 h 750"/>
              <a:gd name="T2" fmla="*/ 0 w 2191"/>
              <a:gd name="T3" fmla="*/ 0 h 750"/>
              <a:gd name="T4" fmla="*/ 0 w 2191"/>
              <a:gd name="T5" fmla="*/ 750 h 750"/>
              <a:gd name="T6" fmla="*/ 1933 w 2191"/>
              <a:gd name="T7" fmla="*/ 750 h 750"/>
              <a:gd name="T8" fmla="*/ 2191 w 2191"/>
              <a:gd name="T9" fmla="*/ 376 h 750"/>
              <a:gd name="T10" fmla="*/ 1933 w 2191"/>
              <a:gd name="T11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1" h="750">
                <a:moveTo>
                  <a:pt x="1933" y="0"/>
                </a:moveTo>
                <a:lnTo>
                  <a:pt x="0" y="0"/>
                </a:lnTo>
                <a:lnTo>
                  <a:pt x="0" y="750"/>
                </a:lnTo>
                <a:lnTo>
                  <a:pt x="1933" y="750"/>
                </a:lnTo>
                <a:lnTo>
                  <a:pt x="2191" y="376"/>
                </a:lnTo>
                <a:lnTo>
                  <a:pt x="1933" y="0"/>
                </a:lnTo>
                <a:close/>
              </a:path>
            </a:pathLst>
          </a:custGeom>
          <a:solidFill>
            <a:srgbClr val="C55A11"/>
          </a:solidFill>
          <a:ln>
            <a:noFill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</a:rPr>
              <a:t>CARE</a:t>
            </a:r>
            <a:endParaRPr lang="id-ID" sz="9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223" y="444182"/>
            <a:ext cx="1012931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hr-H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Funkcionalnosti mobilne aplikacije prema „customer journey” fazama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(SEE, THINK, DO, CARE)</a:t>
            </a:r>
            <a:endParaRPr lang="vi-VN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 rot="10800000" flipH="1" flipV="1">
            <a:off x="4129177" y="1611253"/>
            <a:ext cx="2238292" cy="445190"/>
          </a:xfrm>
          <a:custGeom>
            <a:avLst/>
            <a:gdLst>
              <a:gd name="T0" fmla="*/ 1933 w 2191"/>
              <a:gd name="T1" fmla="*/ 0 h 750"/>
              <a:gd name="T2" fmla="*/ 0 w 2191"/>
              <a:gd name="T3" fmla="*/ 0 h 750"/>
              <a:gd name="T4" fmla="*/ 0 w 2191"/>
              <a:gd name="T5" fmla="*/ 750 h 750"/>
              <a:gd name="T6" fmla="*/ 1933 w 2191"/>
              <a:gd name="T7" fmla="*/ 750 h 750"/>
              <a:gd name="T8" fmla="*/ 2191 w 2191"/>
              <a:gd name="T9" fmla="*/ 376 h 750"/>
              <a:gd name="T10" fmla="*/ 1933 w 2191"/>
              <a:gd name="T11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1" h="750">
                <a:moveTo>
                  <a:pt x="1933" y="0"/>
                </a:moveTo>
                <a:lnTo>
                  <a:pt x="0" y="0"/>
                </a:lnTo>
                <a:lnTo>
                  <a:pt x="0" y="750"/>
                </a:lnTo>
                <a:lnTo>
                  <a:pt x="1933" y="750"/>
                </a:lnTo>
                <a:lnTo>
                  <a:pt x="2191" y="376"/>
                </a:lnTo>
                <a:lnTo>
                  <a:pt x="1933" y="0"/>
                </a:lnTo>
                <a:close/>
              </a:path>
            </a:pathLst>
          </a:custGeom>
          <a:solidFill>
            <a:srgbClr val="7CBF33"/>
          </a:solidFill>
          <a:ln>
            <a:noFill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</a:rPr>
              <a:t>DO</a:t>
            </a:r>
            <a:endParaRPr lang="id-ID" sz="900" b="1" dirty="0">
              <a:solidFill>
                <a:schemeClr val="bg1"/>
              </a:solidFill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 rot="10800000" flipH="1" flipV="1">
            <a:off x="2363143" y="1614720"/>
            <a:ext cx="1650465" cy="445190"/>
          </a:xfrm>
          <a:custGeom>
            <a:avLst/>
            <a:gdLst>
              <a:gd name="T0" fmla="*/ 1933 w 2191"/>
              <a:gd name="T1" fmla="*/ 0 h 750"/>
              <a:gd name="T2" fmla="*/ 0 w 2191"/>
              <a:gd name="T3" fmla="*/ 0 h 750"/>
              <a:gd name="T4" fmla="*/ 0 w 2191"/>
              <a:gd name="T5" fmla="*/ 750 h 750"/>
              <a:gd name="T6" fmla="*/ 1933 w 2191"/>
              <a:gd name="T7" fmla="*/ 750 h 750"/>
              <a:gd name="T8" fmla="*/ 2191 w 2191"/>
              <a:gd name="T9" fmla="*/ 376 h 750"/>
              <a:gd name="T10" fmla="*/ 1933 w 2191"/>
              <a:gd name="T11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1" h="750">
                <a:moveTo>
                  <a:pt x="1933" y="0"/>
                </a:moveTo>
                <a:lnTo>
                  <a:pt x="0" y="0"/>
                </a:lnTo>
                <a:lnTo>
                  <a:pt x="0" y="750"/>
                </a:lnTo>
                <a:lnTo>
                  <a:pt x="1933" y="750"/>
                </a:lnTo>
                <a:lnTo>
                  <a:pt x="2191" y="376"/>
                </a:lnTo>
                <a:lnTo>
                  <a:pt x="193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</a:rPr>
              <a:t>THINK</a:t>
            </a:r>
            <a:endParaRPr lang="id-ID" sz="900" b="1" dirty="0">
              <a:solidFill>
                <a:schemeClr val="bg1"/>
              </a:solidFill>
            </a:endParaRPr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 rot="10800000" flipH="1" flipV="1">
            <a:off x="1098101" y="1598258"/>
            <a:ext cx="1185024" cy="445190"/>
          </a:xfrm>
          <a:custGeom>
            <a:avLst/>
            <a:gdLst>
              <a:gd name="T0" fmla="*/ 1933 w 2191"/>
              <a:gd name="T1" fmla="*/ 0 h 750"/>
              <a:gd name="T2" fmla="*/ 0 w 2191"/>
              <a:gd name="T3" fmla="*/ 0 h 750"/>
              <a:gd name="T4" fmla="*/ 0 w 2191"/>
              <a:gd name="T5" fmla="*/ 750 h 750"/>
              <a:gd name="T6" fmla="*/ 1933 w 2191"/>
              <a:gd name="T7" fmla="*/ 750 h 750"/>
              <a:gd name="T8" fmla="*/ 2191 w 2191"/>
              <a:gd name="T9" fmla="*/ 376 h 750"/>
              <a:gd name="T10" fmla="*/ 1933 w 2191"/>
              <a:gd name="T11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1" h="750">
                <a:moveTo>
                  <a:pt x="1933" y="0"/>
                </a:moveTo>
                <a:lnTo>
                  <a:pt x="0" y="0"/>
                </a:lnTo>
                <a:lnTo>
                  <a:pt x="0" y="750"/>
                </a:lnTo>
                <a:lnTo>
                  <a:pt x="1933" y="750"/>
                </a:lnTo>
                <a:lnTo>
                  <a:pt x="2191" y="376"/>
                </a:lnTo>
                <a:lnTo>
                  <a:pt x="1933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</a:rPr>
              <a:t>SEE</a:t>
            </a:r>
            <a:endParaRPr lang="id-ID" sz="900" b="1" dirty="0">
              <a:solidFill>
                <a:schemeClr val="bg1"/>
              </a:solidFill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10800000" flipH="1" flipV="1">
            <a:off x="9790820" y="1598123"/>
            <a:ext cx="2058645" cy="445190"/>
          </a:xfrm>
          <a:custGeom>
            <a:avLst/>
            <a:gdLst>
              <a:gd name="T0" fmla="*/ 1933 w 2191"/>
              <a:gd name="T1" fmla="*/ 0 h 750"/>
              <a:gd name="T2" fmla="*/ 0 w 2191"/>
              <a:gd name="T3" fmla="*/ 0 h 750"/>
              <a:gd name="T4" fmla="*/ 0 w 2191"/>
              <a:gd name="T5" fmla="*/ 750 h 750"/>
              <a:gd name="T6" fmla="*/ 1933 w 2191"/>
              <a:gd name="T7" fmla="*/ 750 h 750"/>
              <a:gd name="T8" fmla="*/ 2191 w 2191"/>
              <a:gd name="T9" fmla="*/ 376 h 750"/>
              <a:gd name="T10" fmla="*/ 1933 w 2191"/>
              <a:gd name="T11" fmla="*/ 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91" h="750">
                <a:moveTo>
                  <a:pt x="1933" y="0"/>
                </a:moveTo>
                <a:lnTo>
                  <a:pt x="0" y="0"/>
                </a:lnTo>
                <a:lnTo>
                  <a:pt x="0" y="750"/>
                </a:lnTo>
                <a:lnTo>
                  <a:pt x="1933" y="750"/>
                </a:lnTo>
                <a:lnTo>
                  <a:pt x="2191" y="376"/>
                </a:lnTo>
                <a:lnTo>
                  <a:pt x="193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d-ID" sz="9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31361" y="1549897"/>
            <a:ext cx="567901" cy="5679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rgbClr val="7CB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859456" y="1544049"/>
            <a:ext cx="567901" cy="5679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2062987" y="1553364"/>
            <a:ext cx="567901" cy="5679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Freeform 149"/>
          <p:cNvSpPr>
            <a:spLocks noChangeArrowheads="1"/>
          </p:cNvSpPr>
          <p:nvPr/>
        </p:nvSpPr>
        <p:spPr bwMode="auto">
          <a:xfrm>
            <a:off x="2217397" y="1653673"/>
            <a:ext cx="269773" cy="367281"/>
          </a:xfrm>
          <a:custGeom>
            <a:avLst/>
            <a:gdLst>
              <a:gd name="T0" fmla="*/ 106 w 364"/>
              <a:gd name="T1" fmla="*/ 479 h 498"/>
              <a:gd name="T2" fmla="*/ 106 w 364"/>
              <a:gd name="T3" fmla="*/ 479 h 498"/>
              <a:gd name="T4" fmla="*/ 176 w 364"/>
              <a:gd name="T5" fmla="*/ 497 h 498"/>
              <a:gd name="T6" fmla="*/ 248 w 364"/>
              <a:gd name="T7" fmla="*/ 479 h 498"/>
              <a:gd name="T8" fmla="*/ 248 w 364"/>
              <a:gd name="T9" fmla="*/ 426 h 498"/>
              <a:gd name="T10" fmla="*/ 106 w 364"/>
              <a:gd name="T11" fmla="*/ 426 h 498"/>
              <a:gd name="T12" fmla="*/ 106 w 364"/>
              <a:gd name="T13" fmla="*/ 479 h 498"/>
              <a:gd name="T14" fmla="*/ 248 w 364"/>
              <a:gd name="T15" fmla="*/ 400 h 498"/>
              <a:gd name="T16" fmla="*/ 248 w 364"/>
              <a:gd name="T17" fmla="*/ 400 h 498"/>
              <a:gd name="T18" fmla="*/ 354 w 364"/>
              <a:gd name="T19" fmla="*/ 151 h 498"/>
              <a:gd name="T20" fmla="*/ 176 w 364"/>
              <a:gd name="T21" fmla="*/ 0 h 498"/>
              <a:gd name="T22" fmla="*/ 0 w 364"/>
              <a:gd name="T23" fmla="*/ 151 h 498"/>
              <a:gd name="T24" fmla="*/ 106 w 364"/>
              <a:gd name="T25" fmla="*/ 400 h 498"/>
              <a:gd name="T26" fmla="*/ 248 w 364"/>
              <a:gd name="T27" fmla="*/ 400 h 498"/>
              <a:gd name="T28" fmla="*/ 53 w 364"/>
              <a:gd name="T29" fmla="*/ 151 h 498"/>
              <a:gd name="T30" fmla="*/ 53 w 364"/>
              <a:gd name="T31" fmla="*/ 151 h 498"/>
              <a:gd name="T32" fmla="*/ 176 w 364"/>
              <a:gd name="T33" fmla="*/ 53 h 498"/>
              <a:gd name="T34" fmla="*/ 301 w 364"/>
              <a:gd name="T35" fmla="*/ 151 h 498"/>
              <a:gd name="T36" fmla="*/ 257 w 364"/>
              <a:gd name="T37" fmla="*/ 249 h 498"/>
              <a:gd name="T38" fmla="*/ 194 w 364"/>
              <a:gd name="T39" fmla="*/ 355 h 498"/>
              <a:gd name="T40" fmla="*/ 159 w 364"/>
              <a:gd name="T41" fmla="*/ 355 h 498"/>
              <a:gd name="T42" fmla="*/ 97 w 364"/>
              <a:gd name="T43" fmla="*/ 249 h 498"/>
              <a:gd name="T44" fmla="*/ 53 w 364"/>
              <a:gd name="T45" fmla="*/ 15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64" h="498">
                <a:moveTo>
                  <a:pt x="106" y="479"/>
                </a:moveTo>
                <a:lnTo>
                  <a:pt x="106" y="479"/>
                </a:lnTo>
                <a:cubicBezTo>
                  <a:pt x="123" y="488"/>
                  <a:pt x="150" y="497"/>
                  <a:pt x="176" y="497"/>
                </a:cubicBezTo>
                <a:cubicBezTo>
                  <a:pt x="203" y="497"/>
                  <a:pt x="229" y="488"/>
                  <a:pt x="248" y="479"/>
                </a:cubicBezTo>
                <a:cubicBezTo>
                  <a:pt x="248" y="426"/>
                  <a:pt x="248" y="426"/>
                  <a:pt x="248" y="426"/>
                </a:cubicBezTo>
                <a:cubicBezTo>
                  <a:pt x="106" y="426"/>
                  <a:pt x="106" y="426"/>
                  <a:pt x="106" y="426"/>
                </a:cubicBezTo>
                <a:lnTo>
                  <a:pt x="106" y="479"/>
                </a:lnTo>
                <a:close/>
                <a:moveTo>
                  <a:pt x="248" y="400"/>
                </a:moveTo>
                <a:lnTo>
                  <a:pt x="248" y="400"/>
                </a:lnTo>
                <a:cubicBezTo>
                  <a:pt x="248" y="293"/>
                  <a:pt x="363" y="258"/>
                  <a:pt x="354" y="151"/>
                </a:cubicBezTo>
                <a:cubicBezTo>
                  <a:pt x="345" y="80"/>
                  <a:pt x="301" y="0"/>
                  <a:pt x="176" y="0"/>
                </a:cubicBezTo>
                <a:cubicBezTo>
                  <a:pt x="53" y="0"/>
                  <a:pt x="9" y="80"/>
                  <a:pt x="0" y="151"/>
                </a:cubicBezTo>
                <a:cubicBezTo>
                  <a:pt x="0" y="258"/>
                  <a:pt x="106" y="293"/>
                  <a:pt x="106" y="400"/>
                </a:cubicBezTo>
                <a:lnTo>
                  <a:pt x="248" y="400"/>
                </a:lnTo>
                <a:close/>
                <a:moveTo>
                  <a:pt x="53" y="151"/>
                </a:moveTo>
                <a:lnTo>
                  <a:pt x="53" y="151"/>
                </a:lnTo>
                <a:cubicBezTo>
                  <a:pt x="62" y="89"/>
                  <a:pt x="106" y="53"/>
                  <a:pt x="176" y="53"/>
                </a:cubicBezTo>
                <a:cubicBezTo>
                  <a:pt x="248" y="53"/>
                  <a:pt x="292" y="89"/>
                  <a:pt x="301" y="151"/>
                </a:cubicBezTo>
                <a:cubicBezTo>
                  <a:pt x="301" y="187"/>
                  <a:pt x="283" y="213"/>
                  <a:pt x="257" y="249"/>
                </a:cubicBezTo>
                <a:cubicBezTo>
                  <a:pt x="229" y="275"/>
                  <a:pt x="213" y="311"/>
                  <a:pt x="194" y="355"/>
                </a:cubicBezTo>
                <a:cubicBezTo>
                  <a:pt x="159" y="355"/>
                  <a:pt x="159" y="355"/>
                  <a:pt x="159" y="355"/>
                </a:cubicBezTo>
                <a:cubicBezTo>
                  <a:pt x="141" y="311"/>
                  <a:pt x="123" y="275"/>
                  <a:pt x="97" y="249"/>
                </a:cubicBezTo>
                <a:cubicBezTo>
                  <a:pt x="70" y="213"/>
                  <a:pt x="53" y="187"/>
                  <a:pt x="53" y="15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14"/>
          <p:cNvSpPr>
            <a:spLocks noChangeArrowheads="1"/>
          </p:cNvSpPr>
          <p:nvPr/>
        </p:nvSpPr>
        <p:spPr bwMode="auto">
          <a:xfrm>
            <a:off x="3837659" y="1656708"/>
            <a:ext cx="341280" cy="360779"/>
          </a:xfrm>
          <a:custGeom>
            <a:avLst/>
            <a:gdLst>
              <a:gd name="T0" fmla="*/ 443 w 462"/>
              <a:gd name="T1" fmla="*/ 301 h 488"/>
              <a:gd name="T2" fmla="*/ 443 w 462"/>
              <a:gd name="T3" fmla="*/ 301 h 488"/>
              <a:gd name="T4" fmla="*/ 408 w 462"/>
              <a:gd name="T5" fmla="*/ 266 h 488"/>
              <a:gd name="T6" fmla="*/ 408 w 462"/>
              <a:gd name="T7" fmla="*/ 221 h 488"/>
              <a:gd name="T8" fmla="*/ 443 w 462"/>
              <a:gd name="T9" fmla="*/ 186 h 488"/>
              <a:gd name="T10" fmla="*/ 443 w 462"/>
              <a:gd name="T11" fmla="*/ 160 h 488"/>
              <a:gd name="T12" fmla="*/ 381 w 462"/>
              <a:gd name="T13" fmla="*/ 151 h 488"/>
              <a:gd name="T14" fmla="*/ 364 w 462"/>
              <a:gd name="T15" fmla="*/ 124 h 488"/>
              <a:gd name="T16" fmla="*/ 390 w 462"/>
              <a:gd name="T17" fmla="*/ 36 h 488"/>
              <a:gd name="T18" fmla="*/ 381 w 462"/>
              <a:gd name="T19" fmla="*/ 27 h 488"/>
              <a:gd name="T20" fmla="*/ 311 w 462"/>
              <a:gd name="T21" fmla="*/ 71 h 488"/>
              <a:gd name="T22" fmla="*/ 267 w 462"/>
              <a:gd name="T23" fmla="*/ 53 h 488"/>
              <a:gd name="T24" fmla="*/ 248 w 462"/>
              <a:gd name="T25" fmla="*/ 17 h 488"/>
              <a:gd name="T26" fmla="*/ 213 w 462"/>
              <a:gd name="T27" fmla="*/ 17 h 488"/>
              <a:gd name="T28" fmla="*/ 195 w 462"/>
              <a:gd name="T29" fmla="*/ 53 h 488"/>
              <a:gd name="T30" fmla="*/ 151 w 462"/>
              <a:gd name="T31" fmla="*/ 71 h 488"/>
              <a:gd name="T32" fmla="*/ 116 w 462"/>
              <a:gd name="T33" fmla="*/ 53 h 488"/>
              <a:gd name="T34" fmla="*/ 89 w 462"/>
              <a:gd name="T35" fmla="*/ 71 h 488"/>
              <a:gd name="T36" fmla="*/ 89 w 462"/>
              <a:gd name="T37" fmla="*/ 106 h 488"/>
              <a:gd name="T38" fmla="*/ 63 w 462"/>
              <a:gd name="T39" fmla="*/ 142 h 488"/>
              <a:gd name="T40" fmla="*/ 18 w 462"/>
              <a:gd name="T41" fmla="*/ 160 h 488"/>
              <a:gd name="T42" fmla="*/ 18 w 462"/>
              <a:gd name="T43" fmla="*/ 186 h 488"/>
              <a:gd name="T44" fmla="*/ 63 w 462"/>
              <a:gd name="T45" fmla="*/ 221 h 488"/>
              <a:gd name="T46" fmla="*/ 63 w 462"/>
              <a:gd name="T47" fmla="*/ 266 h 488"/>
              <a:gd name="T48" fmla="*/ 18 w 462"/>
              <a:gd name="T49" fmla="*/ 301 h 488"/>
              <a:gd name="T50" fmla="*/ 27 w 462"/>
              <a:gd name="T51" fmla="*/ 319 h 488"/>
              <a:gd name="T52" fmla="*/ 71 w 462"/>
              <a:gd name="T53" fmla="*/ 328 h 488"/>
              <a:gd name="T54" fmla="*/ 98 w 462"/>
              <a:gd name="T55" fmla="*/ 364 h 488"/>
              <a:gd name="T56" fmla="*/ 71 w 462"/>
              <a:gd name="T57" fmla="*/ 443 h 488"/>
              <a:gd name="T58" fmla="*/ 89 w 462"/>
              <a:gd name="T59" fmla="*/ 461 h 488"/>
              <a:gd name="T60" fmla="*/ 142 w 462"/>
              <a:gd name="T61" fmla="*/ 425 h 488"/>
              <a:gd name="T62" fmla="*/ 186 w 462"/>
              <a:gd name="T63" fmla="*/ 434 h 488"/>
              <a:gd name="T64" fmla="*/ 213 w 462"/>
              <a:gd name="T65" fmla="*/ 470 h 488"/>
              <a:gd name="T66" fmla="*/ 248 w 462"/>
              <a:gd name="T67" fmla="*/ 470 h 488"/>
              <a:gd name="T68" fmla="*/ 267 w 462"/>
              <a:gd name="T69" fmla="*/ 425 h 488"/>
              <a:gd name="T70" fmla="*/ 311 w 462"/>
              <a:gd name="T71" fmla="*/ 408 h 488"/>
              <a:gd name="T72" fmla="*/ 355 w 462"/>
              <a:gd name="T73" fmla="*/ 434 h 488"/>
              <a:gd name="T74" fmla="*/ 373 w 462"/>
              <a:gd name="T75" fmla="*/ 417 h 488"/>
              <a:gd name="T76" fmla="*/ 373 w 462"/>
              <a:gd name="T77" fmla="*/ 372 h 488"/>
              <a:gd name="T78" fmla="*/ 399 w 462"/>
              <a:gd name="T79" fmla="*/ 337 h 488"/>
              <a:gd name="T80" fmla="*/ 443 w 462"/>
              <a:gd name="T81" fmla="*/ 328 h 488"/>
              <a:gd name="T82" fmla="*/ 443 w 462"/>
              <a:gd name="T83" fmla="*/ 301 h 488"/>
              <a:gd name="T84" fmla="*/ 257 w 462"/>
              <a:gd name="T85" fmla="*/ 346 h 488"/>
              <a:gd name="T86" fmla="*/ 257 w 462"/>
              <a:gd name="T87" fmla="*/ 346 h 488"/>
              <a:gd name="T88" fmla="*/ 204 w 462"/>
              <a:gd name="T89" fmla="*/ 346 h 488"/>
              <a:gd name="T90" fmla="*/ 204 w 462"/>
              <a:gd name="T91" fmla="*/ 292 h 488"/>
              <a:gd name="T92" fmla="*/ 257 w 462"/>
              <a:gd name="T93" fmla="*/ 292 h 488"/>
              <a:gd name="T94" fmla="*/ 257 w 462"/>
              <a:gd name="T95" fmla="*/ 346 h 488"/>
              <a:gd name="T96" fmla="*/ 257 w 462"/>
              <a:gd name="T97" fmla="*/ 266 h 488"/>
              <a:gd name="T98" fmla="*/ 257 w 462"/>
              <a:gd name="T99" fmla="*/ 266 h 488"/>
              <a:gd name="T100" fmla="*/ 204 w 462"/>
              <a:gd name="T101" fmla="*/ 266 h 488"/>
              <a:gd name="T102" fmla="*/ 204 w 462"/>
              <a:gd name="T103" fmla="*/ 133 h 488"/>
              <a:gd name="T104" fmla="*/ 257 w 462"/>
              <a:gd name="T105" fmla="*/ 133 h 488"/>
              <a:gd name="T106" fmla="*/ 257 w 462"/>
              <a:gd name="T107" fmla="*/ 266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62" h="488">
                <a:moveTo>
                  <a:pt x="443" y="301"/>
                </a:moveTo>
                <a:lnTo>
                  <a:pt x="443" y="301"/>
                </a:lnTo>
                <a:cubicBezTo>
                  <a:pt x="408" y="266"/>
                  <a:pt x="408" y="266"/>
                  <a:pt x="408" y="266"/>
                </a:cubicBezTo>
                <a:cubicBezTo>
                  <a:pt x="390" y="248"/>
                  <a:pt x="390" y="230"/>
                  <a:pt x="408" y="221"/>
                </a:cubicBezTo>
                <a:cubicBezTo>
                  <a:pt x="443" y="186"/>
                  <a:pt x="443" y="186"/>
                  <a:pt x="443" y="186"/>
                </a:cubicBezTo>
                <a:cubicBezTo>
                  <a:pt x="461" y="168"/>
                  <a:pt x="452" y="160"/>
                  <a:pt x="443" y="160"/>
                </a:cubicBezTo>
                <a:cubicBezTo>
                  <a:pt x="381" y="151"/>
                  <a:pt x="381" y="151"/>
                  <a:pt x="381" y="151"/>
                </a:cubicBezTo>
                <a:cubicBezTo>
                  <a:pt x="364" y="151"/>
                  <a:pt x="355" y="142"/>
                  <a:pt x="364" y="124"/>
                </a:cubicBezTo>
                <a:cubicBezTo>
                  <a:pt x="390" y="36"/>
                  <a:pt x="390" y="36"/>
                  <a:pt x="390" y="36"/>
                </a:cubicBezTo>
                <a:cubicBezTo>
                  <a:pt x="399" y="27"/>
                  <a:pt x="390" y="17"/>
                  <a:pt x="381" y="27"/>
                </a:cubicBezTo>
                <a:cubicBezTo>
                  <a:pt x="311" y="71"/>
                  <a:pt x="311" y="71"/>
                  <a:pt x="311" y="71"/>
                </a:cubicBezTo>
                <a:cubicBezTo>
                  <a:pt x="292" y="80"/>
                  <a:pt x="275" y="71"/>
                  <a:pt x="267" y="53"/>
                </a:cubicBezTo>
                <a:cubicBezTo>
                  <a:pt x="248" y="17"/>
                  <a:pt x="248" y="17"/>
                  <a:pt x="248" y="17"/>
                </a:cubicBezTo>
                <a:cubicBezTo>
                  <a:pt x="239" y="0"/>
                  <a:pt x="222" y="0"/>
                  <a:pt x="213" y="17"/>
                </a:cubicBezTo>
                <a:cubicBezTo>
                  <a:pt x="195" y="53"/>
                  <a:pt x="195" y="53"/>
                  <a:pt x="195" y="53"/>
                </a:cubicBezTo>
                <a:cubicBezTo>
                  <a:pt x="186" y="71"/>
                  <a:pt x="169" y="71"/>
                  <a:pt x="151" y="71"/>
                </a:cubicBezTo>
                <a:cubicBezTo>
                  <a:pt x="116" y="53"/>
                  <a:pt x="116" y="53"/>
                  <a:pt x="116" y="53"/>
                </a:cubicBezTo>
                <a:cubicBezTo>
                  <a:pt x="98" y="45"/>
                  <a:pt x="80" y="53"/>
                  <a:pt x="89" y="71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9" y="124"/>
                  <a:pt x="80" y="142"/>
                  <a:pt x="63" y="142"/>
                </a:cubicBezTo>
                <a:cubicBezTo>
                  <a:pt x="18" y="160"/>
                  <a:pt x="18" y="160"/>
                  <a:pt x="18" y="160"/>
                </a:cubicBezTo>
                <a:cubicBezTo>
                  <a:pt x="9" y="160"/>
                  <a:pt x="0" y="168"/>
                  <a:pt x="18" y="186"/>
                </a:cubicBezTo>
                <a:cubicBezTo>
                  <a:pt x="63" y="221"/>
                  <a:pt x="63" y="221"/>
                  <a:pt x="63" y="221"/>
                </a:cubicBezTo>
                <a:cubicBezTo>
                  <a:pt x="71" y="230"/>
                  <a:pt x="71" y="248"/>
                  <a:pt x="63" y="266"/>
                </a:cubicBezTo>
                <a:cubicBezTo>
                  <a:pt x="18" y="301"/>
                  <a:pt x="18" y="301"/>
                  <a:pt x="18" y="301"/>
                </a:cubicBezTo>
                <a:cubicBezTo>
                  <a:pt x="0" y="311"/>
                  <a:pt x="9" y="319"/>
                  <a:pt x="27" y="319"/>
                </a:cubicBezTo>
                <a:cubicBezTo>
                  <a:pt x="71" y="328"/>
                  <a:pt x="71" y="328"/>
                  <a:pt x="71" y="328"/>
                </a:cubicBezTo>
                <a:cubicBezTo>
                  <a:pt x="89" y="328"/>
                  <a:pt x="98" y="346"/>
                  <a:pt x="98" y="364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63" y="461"/>
                  <a:pt x="71" y="461"/>
                  <a:pt x="89" y="461"/>
                </a:cubicBezTo>
                <a:cubicBezTo>
                  <a:pt x="142" y="425"/>
                  <a:pt x="142" y="425"/>
                  <a:pt x="142" y="425"/>
                </a:cubicBezTo>
                <a:cubicBezTo>
                  <a:pt x="160" y="417"/>
                  <a:pt x="177" y="417"/>
                  <a:pt x="186" y="434"/>
                </a:cubicBezTo>
                <a:cubicBezTo>
                  <a:pt x="213" y="470"/>
                  <a:pt x="213" y="470"/>
                  <a:pt x="213" y="470"/>
                </a:cubicBezTo>
                <a:cubicBezTo>
                  <a:pt x="222" y="487"/>
                  <a:pt x="239" y="478"/>
                  <a:pt x="248" y="470"/>
                </a:cubicBezTo>
                <a:cubicBezTo>
                  <a:pt x="267" y="425"/>
                  <a:pt x="267" y="425"/>
                  <a:pt x="267" y="425"/>
                </a:cubicBezTo>
                <a:cubicBezTo>
                  <a:pt x="275" y="408"/>
                  <a:pt x="292" y="408"/>
                  <a:pt x="311" y="408"/>
                </a:cubicBezTo>
                <a:cubicBezTo>
                  <a:pt x="355" y="434"/>
                  <a:pt x="355" y="434"/>
                  <a:pt x="355" y="434"/>
                </a:cubicBezTo>
                <a:cubicBezTo>
                  <a:pt x="364" y="443"/>
                  <a:pt x="381" y="434"/>
                  <a:pt x="373" y="417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364"/>
                  <a:pt x="390" y="346"/>
                  <a:pt x="399" y="337"/>
                </a:cubicBezTo>
                <a:cubicBezTo>
                  <a:pt x="443" y="328"/>
                  <a:pt x="443" y="328"/>
                  <a:pt x="443" y="328"/>
                </a:cubicBezTo>
                <a:cubicBezTo>
                  <a:pt x="452" y="319"/>
                  <a:pt x="461" y="311"/>
                  <a:pt x="443" y="301"/>
                </a:cubicBezTo>
                <a:close/>
                <a:moveTo>
                  <a:pt x="257" y="346"/>
                </a:moveTo>
                <a:lnTo>
                  <a:pt x="257" y="346"/>
                </a:lnTo>
                <a:cubicBezTo>
                  <a:pt x="204" y="346"/>
                  <a:pt x="204" y="346"/>
                  <a:pt x="204" y="346"/>
                </a:cubicBezTo>
                <a:cubicBezTo>
                  <a:pt x="204" y="292"/>
                  <a:pt x="204" y="292"/>
                  <a:pt x="204" y="292"/>
                </a:cubicBezTo>
                <a:cubicBezTo>
                  <a:pt x="257" y="292"/>
                  <a:pt x="257" y="292"/>
                  <a:pt x="257" y="292"/>
                </a:cubicBezTo>
                <a:lnTo>
                  <a:pt x="257" y="346"/>
                </a:lnTo>
                <a:close/>
                <a:moveTo>
                  <a:pt x="257" y="266"/>
                </a:moveTo>
                <a:lnTo>
                  <a:pt x="257" y="266"/>
                </a:lnTo>
                <a:cubicBezTo>
                  <a:pt x="204" y="266"/>
                  <a:pt x="204" y="266"/>
                  <a:pt x="204" y="266"/>
                </a:cubicBezTo>
                <a:cubicBezTo>
                  <a:pt x="204" y="133"/>
                  <a:pt x="204" y="133"/>
                  <a:pt x="204" y="133"/>
                </a:cubicBezTo>
                <a:cubicBezTo>
                  <a:pt x="257" y="133"/>
                  <a:pt x="257" y="133"/>
                  <a:pt x="257" y="133"/>
                </a:cubicBezTo>
                <a:lnTo>
                  <a:pt x="257" y="266"/>
                </a:lnTo>
                <a:close/>
              </a:path>
            </a:pathLst>
          </a:custGeom>
          <a:solidFill>
            <a:srgbClr val="7CBF3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970393" y="1668818"/>
            <a:ext cx="370207" cy="268660"/>
            <a:chOff x="3427025" y="5614311"/>
            <a:chExt cx="679934" cy="493430"/>
          </a:xfrm>
        </p:grpSpPr>
        <p:sp>
          <p:nvSpPr>
            <p:cNvPr id="33" name="AutoShape 128"/>
            <p:cNvSpPr>
              <a:spLocks/>
            </p:cNvSpPr>
            <p:nvPr/>
          </p:nvSpPr>
          <p:spPr bwMode="auto">
            <a:xfrm>
              <a:off x="3427025" y="5614311"/>
              <a:ext cx="495281" cy="49343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980" y="10851"/>
                  </a:moveTo>
                  <a:cubicBezTo>
                    <a:pt x="14231" y="10892"/>
                    <a:pt x="14582" y="10935"/>
                    <a:pt x="15043" y="10992"/>
                  </a:cubicBezTo>
                  <a:cubicBezTo>
                    <a:pt x="15500" y="11044"/>
                    <a:pt x="15978" y="11105"/>
                    <a:pt x="16477" y="11168"/>
                  </a:cubicBezTo>
                  <a:cubicBezTo>
                    <a:pt x="16972" y="11234"/>
                    <a:pt x="17436" y="11300"/>
                    <a:pt x="17868" y="11369"/>
                  </a:cubicBezTo>
                  <a:cubicBezTo>
                    <a:pt x="18297" y="11439"/>
                    <a:pt x="18610" y="11502"/>
                    <a:pt x="18803" y="11554"/>
                  </a:cubicBezTo>
                  <a:cubicBezTo>
                    <a:pt x="19123" y="11646"/>
                    <a:pt x="19451" y="11842"/>
                    <a:pt x="19777" y="12133"/>
                  </a:cubicBezTo>
                  <a:cubicBezTo>
                    <a:pt x="20102" y="12429"/>
                    <a:pt x="20404" y="12769"/>
                    <a:pt x="20678" y="13152"/>
                  </a:cubicBezTo>
                  <a:cubicBezTo>
                    <a:pt x="20954" y="13538"/>
                    <a:pt x="21176" y="13935"/>
                    <a:pt x="21343" y="14352"/>
                  </a:cubicBezTo>
                  <a:cubicBezTo>
                    <a:pt x="21516" y="14761"/>
                    <a:pt x="21599" y="15138"/>
                    <a:pt x="21599" y="15481"/>
                  </a:cubicBezTo>
                  <a:lnTo>
                    <a:pt x="21599" y="20813"/>
                  </a:lnTo>
                  <a:cubicBezTo>
                    <a:pt x="21507" y="20854"/>
                    <a:pt x="21407" y="20914"/>
                    <a:pt x="21291" y="21006"/>
                  </a:cubicBezTo>
                  <a:cubicBezTo>
                    <a:pt x="21176" y="21101"/>
                    <a:pt x="21052" y="21188"/>
                    <a:pt x="20920" y="21277"/>
                  </a:cubicBezTo>
                  <a:cubicBezTo>
                    <a:pt x="20785" y="21363"/>
                    <a:pt x="20658" y="21441"/>
                    <a:pt x="20540" y="21504"/>
                  </a:cubicBezTo>
                  <a:cubicBezTo>
                    <a:pt x="20419" y="21571"/>
                    <a:pt x="20318" y="21599"/>
                    <a:pt x="20237" y="21599"/>
                  </a:cubicBezTo>
                  <a:lnTo>
                    <a:pt x="1350" y="21599"/>
                  </a:lnTo>
                  <a:cubicBezTo>
                    <a:pt x="1028" y="21599"/>
                    <a:pt x="786" y="21502"/>
                    <a:pt x="619" y="21303"/>
                  </a:cubicBezTo>
                  <a:cubicBezTo>
                    <a:pt x="452" y="21107"/>
                    <a:pt x="247" y="20943"/>
                    <a:pt x="0" y="20813"/>
                  </a:cubicBezTo>
                  <a:lnTo>
                    <a:pt x="0" y="15481"/>
                  </a:lnTo>
                  <a:cubicBezTo>
                    <a:pt x="0" y="15138"/>
                    <a:pt x="83" y="14761"/>
                    <a:pt x="253" y="14352"/>
                  </a:cubicBezTo>
                  <a:cubicBezTo>
                    <a:pt x="426" y="13935"/>
                    <a:pt x="645" y="13543"/>
                    <a:pt x="915" y="13166"/>
                  </a:cubicBezTo>
                  <a:cubicBezTo>
                    <a:pt x="1186" y="12789"/>
                    <a:pt x="1485" y="12449"/>
                    <a:pt x="1817" y="12144"/>
                  </a:cubicBezTo>
                  <a:cubicBezTo>
                    <a:pt x="2145" y="11845"/>
                    <a:pt x="2473" y="11643"/>
                    <a:pt x="2796" y="11551"/>
                  </a:cubicBezTo>
                  <a:cubicBezTo>
                    <a:pt x="2960" y="11499"/>
                    <a:pt x="3262" y="11436"/>
                    <a:pt x="3703" y="11367"/>
                  </a:cubicBezTo>
                  <a:cubicBezTo>
                    <a:pt x="4143" y="11297"/>
                    <a:pt x="4616" y="11231"/>
                    <a:pt x="5117" y="11165"/>
                  </a:cubicBezTo>
                  <a:cubicBezTo>
                    <a:pt x="5618" y="11102"/>
                    <a:pt x="6096" y="11041"/>
                    <a:pt x="6556" y="10990"/>
                  </a:cubicBezTo>
                  <a:cubicBezTo>
                    <a:pt x="7014" y="10932"/>
                    <a:pt x="7368" y="10889"/>
                    <a:pt x="7616" y="10848"/>
                  </a:cubicBezTo>
                  <a:cubicBezTo>
                    <a:pt x="6772" y="10307"/>
                    <a:pt x="6113" y="9602"/>
                    <a:pt x="5626" y="8735"/>
                  </a:cubicBezTo>
                  <a:cubicBezTo>
                    <a:pt x="5142" y="7866"/>
                    <a:pt x="4903" y="6921"/>
                    <a:pt x="4903" y="5899"/>
                  </a:cubicBezTo>
                  <a:cubicBezTo>
                    <a:pt x="4903" y="5093"/>
                    <a:pt x="5059" y="4330"/>
                    <a:pt x="5370" y="3619"/>
                  </a:cubicBezTo>
                  <a:cubicBezTo>
                    <a:pt x="5681" y="2908"/>
                    <a:pt x="6104" y="2283"/>
                    <a:pt x="6631" y="1744"/>
                  </a:cubicBezTo>
                  <a:cubicBezTo>
                    <a:pt x="7161" y="1209"/>
                    <a:pt x="7777" y="783"/>
                    <a:pt x="8492" y="472"/>
                  </a:cubicBezTo>
                  <a:cubicBezTo>
                    <a:pt x="9203" y="158"/>
                    <a:pt x="9963" y="0"/>
                    <a:pt x="10772" y="0"/>
                  </a:cubicBezTo>
                  <a:cubicBezTo>
                    <a:pt x="11581" y="0"/>
                    <a:pt x="12347" y="158"/>
                    <a:pt x="13061" y="472"/>
                  </a:cubicBezTo>
                  <a:cubicBezTo>
                    <a:pt x="13778" y="783"/>
                    <a:pt x="14406" y="1209"/>
                    <a:pt x="14942" y="1744"/>
                  </a:cubicBezTo>
                  <a:cubicBezTo>
                    <a:pt x="15480" y="2283"/>
                    <a:pt x="15901" y="2908"/>
                    <a:pt x="16209" y="3619"/>
                  </a:cubicBezTo>
                  <a:cubicBezTo>
                    <a:pt x="16514" y="4330"/>
                    <a:pt x="16670" y="5093"/>
                    <a:pt x="16670" y="5899"/>
                  </a:cubicBezTo>
                  <a:cubicBezTo>
                    <a:pt x="16670" y="6904"/>
                    <a:pt x="16431" y="7843"/>
                    <a:pt x="15953" y="8721"/>
                  </a:cubicBezTo>
                  <a:cubicBezTo>
                    <a:pt x="15489" y="9599"/>
                    <a:pt x="14827" y="10310"/>
                    <a:pt x="13980" y="10851"/>
                  </a:cubicBezTo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34" name="AutoShape 128"/>
            <p:cNvSpPr>
              <a:spLocks/>
            </p:cNvSpPr>
            <p:nvPr/>
          </p:nvSpPr>
          <p:spPr bwMode="auto">
            <a:xfrm>
              <a:off x="3737653" y="5739815"/>
              <a:ext cx="369306" cy="3679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980" y="10851"/>
                  </a:moveTo>
                  <a:cubicBezTo>
                    <a:pt x="14231" y="10892"/>
                    <a:pt x="14582" y="10935"/>
                    <a:pt x="15043" y="10992"/>
                  </a:cubicBezTo>
                  <a:cubicBezTo>
                    <a:pt x="15500" y="11044"/>
                    <a:pt x="15978" y="11105"/>
                    <a:pt x="16477" y="11168"/>
                  </a:cubicBezTo>
                  <a:cubicBezTo>
                    <a:pt x="16972" y="11234"/>
                    <a:pt x="17436" y="11300"/>
                    <a:pt x="17868" y="11369"/>
                  </a:cubicBezTo>
                  <a:cubicBezTo>
                    <a:pt x="18297" y="11439"/>
                    <a:pt x="18610" y="11502"/>
                    <a:pt x="18803" y="11554"/>
                  </a:cubicBezTo>
                  <a:cubicBezTo>
                    <a:pt x="19123" y="11646"/>
                    <a:pt x="19451" y="11842"/>
                    <a:pt x="19777" y="12133"/>
                  </a:cubicBezTo>
                  <a:cubicBezTo>
                    <a:pt x="20102" y="12429"/>
                    <a:pt x="20404" y="12769"/>
                    <a:pt x="20678" y="13152"/>
                  </a:cubicBezTo>
                  <a:cubicBezTo>
                    <a:pt x="20954" y="13538"/>
                    <a:pt x="21176" y="13935"/>
                    <a:pt x="21343" y="14352"/>
                  </a:cubicBezTo>
                  <a:cubicBezTo>
                    <a:pt x="21516" y="14761"/>
                    <a:pt x="21599" y="15138"/>
                    <a:pt x="21599" y="15481"/>
                  </a:cubicBezTo>
                  <a:lnTo>
                    <a:pt x="21599" y="20813"/>
                  </a:lnTo>
                  <a:cubicBezTo>
                    <a:pt x="21507" y="20854"/>
                    <a:pt x="21407" y="20914"/>
                    <a:pt x="21291" y="21006"/>
                  </a:cubicBezTo>
                  <a:cubicBezTo>
                    <a:pt x="21176" y="21101"/>
                    <a:pt x="21052" y="21188"/>
                    <a:pt x="20920" y="21277"/>
                  </a:cubicBezTo>
                  <a:cubicBezTo>
                    <a:pt x="20785" y="21363"/>
                    <a:pt x="20658" y="21441"/>
                    <a:pt x="20540" y="21504"/>
                  </a:cubicBezTo>
                  <a:cubicBezTo>
                    <a:pt x="20419" y="21571"/>
                    <a:pt x="20318" y="21599"/>
                    <a:pt x="20237" y="21599"/>
                  </a:cubicBezTo>
                  <a:lnTo>
                    <a:pt x="1350" y="21599"/>
                  </a:lnTo>
                  <a:cubicBezTo>
                    <a:pt x="1028" y="21599"/>
                    <a:pt x="786" y="21502"/>
                    <a:pt x="619" y="21303"/>
                  </a:cubicBezTo>
                  <a:cubicBezTo>
                    <a:pt x="452" y="21107"/>
                    <a:pt x="247" y="20943"/>
                    <a:pt x="0" y="20813"/>
                  </a:cubicBezTo>
                  <a:lnTo>
                    <a:pt x="0" y="15481"/>
                  </a:lnTo>
                  <a:cubicBezTo>
                    <a:pt x="0" y="15138"/>
                    <a:pt x="83" y="14761"/>
                    <a:pt x="253" y="14352"/>
                  </a:cubicBezTo>
                  <a:cubicBezTo>
                    <a:pt x="426" y="13935"/>
                    <a:pt x="645" y="13543"/>
                    <a:pt x="915" y="13166"/>
                  </a:cubicBezTo>
                  <a:cubicBezTo>
                    <a:pt x="1186" y="12789"/>
                    <a:pt x="1485" y="12449"/>
                    <a:pt x="1817" y="12144"/>
                  </a:cubicBezTo>
                  <a:cubicBezTo>
                    <a:pt x="2145" y="11845"/>
                    <a:pt x="2473" y="11643"/>
                    <a:pt x="2796" y="11551"/>
                  </a:cubicBezTo>
                  <a:cubicBezTo>
                    <a:pt x="2960" y="11499"/>
                    <a:pt x="3262" y="11436"/>
                    <a:pt x="3703" y="11367"/>
                  </a:cubicBezTo>
                  <a:cubicBezTo>
                    <a:pt x="4143" y="11297"/>
                    <a:pt x="4616" y="11231"/>
                    <a:pt x="5117" y="11165"/>
                  </a:cubicBezTo>
                  <a:cubicBezTo>
                    <a:pt x="5618" y="11102"/>
                    <a:pt x="6096" y="11041"/>
                    <a:pt x="6556" y="10990"/>
                  </a:cubicBezTo>
                  <a:cubicBezTo>
                    <a:pt x="7014" y="10932"/>
                    <a:pt x="7368" y="10889"/>
                    <a:pt x="7616" y="10848"/>
                  </a:cubicBezTo>
                  <a:cubicBezTo>
                    <a:pt x="6772" y="10307"/>
                    <a:pt x="6113" y="9602"/>
                    <a:pt x="5626" y="8735"/>
                  </a:cubicBezTo>
                  <a:cubicBezTo>
                    <a:pt x="5142" y="7866"/>
                    <a:pt x="4903" y="6921"/>
                    <a:pt x="4903" y="5899"/>
                  </a:cubicBezTo>
                  <a:cubicBezTo>
                    <a:pt x="4903" y="5093"/>
                    <a:pt x="5059" y="4330"/>
                    <a:pt x="5370" y="3619"/>
                  </a:cubicBezTo>
                  <a:cubicBezTo>
                    <a:pt x="5681" y="2908"/>
                    <a:pt x="6104" y="2283"/>
                    <a:pt x="6631" y="1744"/>
                  </a:cubicBezTo>
                  <a:cubicBezTo>
                    <a:pt x="7161" y="1209"/>
                    <a:pt x="7777" y="783"/>
                    <a:pt x="8492" y="472"/>
                  </a:cubicBezTo>
                  <a:cubicBezTo>
                    <a:pt x="9203" y="158"/>
                    <a:pt x="9963" y="0"/>
                    <a:pt x="10772" y="0"/>
                  </a:cubicBezTo>
                  <a:cubicBezTo>
                    <a:pt x="11581" y="0"/>
                    <a:pt x="12347" y="158"/>
                    <a:pt x="13061" y="472"/>
                  </a:cubicBezTo>
                  <a:cubicBezTo>
                    <a:pt x="13778" y="783"/>
                    <a:pt x="14406" y="1209"/>
                    <a:pt x="14942" y="1744"/>
                  </a:cubicBezTo>
                  <a:cubicBezTo>
                    <a:pt x="15480" y="2283"/>
                    <a:pt x="15901" y="2908"/>
                    <a:pt x="16209" y="3619"/>
                  </a:cubicBezTo>
                  <a:cubicBezTo>
                    <a:pt x="16514" y="4330"/>
                    <a:pt x="16670" y="5093"/>
                    <a:pt x="16670" y="5899"/>
                  </a:cubicBezTo>
                  <a:cubicBezTo>
                    <a:pt x="16670" y="6904"/>
                    <a:pt x="16431" y="7843"/>
                    <a:pt x="15953" y="8721"/>
                  </a:cubicBezTo>
                  <a:cubicBezTo>
                    <a:pt x="15489" y="9599"/>
                    <a:pt x="14827" y="10310"/>
                    <a:pt x="13980" y="10851"/>
                  </a:cubicBezTo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6013523" y="1540425"/>
            <a:ext cx="567901" cy="567901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AutoShape 85"/>
          <p:cNvSpPr>
            <a:spLocks/>
          </p:cNvSpPr>
          <p:nvPr/>
        </p:nvSpPr>
        <p:spPr bwMode="auto">
          <a:xfrm>
            <a:off x="6184799" y="1733528"/>
            <a:ext cx="225349" cy="2254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4368" y="2200352"/>
            <a:ext cx="980915" cy="4348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ODMOR U HRVATSKOJ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27410" y="2630063"/>
            <a:ext cx="1486410" cy="2990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informacije o destinaciji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72177" y="2200352"/>
            <a:ext cx="1279705" cy="434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DESTINACIJSKI DIREKTORIJ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045580" y="3526043"/>
            <a:ext cx="1468240" cy="42141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prezentacija objekta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favoriti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0346" y="3088240"/>
            <a:ext cx="1231818" cy="434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HOTELSKI DIREKTORIJ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032416" y="4669781"/>
            <a:ext cx="1481404" cy="50520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kontakt forma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pozivni broj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77181" y="4249865"/>
            <a:ext cx="1295020" cy="434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KONTAKTIRAJTE NAS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666055" y="2630063"/>
            <a:ext cx="909789" cy="299060"/>
          </a:xfrm>
          <a:prstGeom prst="rect">
            <a:avLst/>
          </a:prstGeom>
          <a:noFill/>
          <a:ln w="38100">
            <a:solidFill>
              <a:srgbClr val="7CB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rezervacije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81428" y="2200352"/>
            <a:ext cx="1040495" cy="434850"/>
          </a:xfrm>
          <a:prstGeom prst="rect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300" b="1" dirty="0">
                <a:latin typeface="+mj-lt"/>
              </a:rPr>
              <a:t>REZERVACIJE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656983" y="5190481"/>
            <a:ext cx="2503329" cy="1271720"/>
          </a:xfrm>
          <a:prstGeom prst="rect">
            <a:avLst/>
          </a:prstGeom>
          <a:noFill/>
          <a:ln w="38100">
            <a:solidFill>
              <a:srgbClr val="7CB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pregled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rezervacija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izmjeni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otkaži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rezervaciju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prethodni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boravci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rezervacije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online </a:t>
            </a:r>
            <a:r>
              <a:rPr lang="hr-HR" sz="1100" dirty="0" err="1">
                <a:solidFill>
                  <a:schemeClr val="tx1"/>
                </a:solidFill>
                <a:latin typeface="+mj-lt"/>
              </a:rPr>
              <a:t>check-in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</a:t>
            </a:r>
            <a:br>
              <a:rPr lang="hr-HR" sz="1100" dirty="0">
                <a:solidFill>
                  <a:schemeClr val="tx1"/>
                </a:solidFill>
                <a:latin typeface="+mj-lt"/>
              </a:rPr>
            </a:br>
            <a:r>
              <a:rPr lang="hr-HR" sz="1100" dirty="0">
                <a:solidFill>
                  <a:schemeClr val="tx1"/>
                </a:solidFill>
                <a:latin typeface="+mj-lt"/>
              </a:rPr>
              <a:t>- digitalni ključ sobe</a:t>
            </a: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odjava putem Interneta</a:t>
            </a: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plaćanje mobilnim uređajem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86301" y="4760770"/>
            <a:ext cx="1126936" cy="434850"/>
          </a:xfrm>
          <a:prstGeom prst="rect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MOJE REZERVACIJE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917668" y="2610633"/>
            <a:ext cx="1395623" cy="19598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kalendar / planer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filtriranje po interesima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što mogu raditi sada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Podsjetnik za događanja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Moja događanja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rezervirana ili odabrana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aktivnosti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usluge, doživljaji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Događanja u hotelu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animacija, Maro klub..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845271" y="2180921"/>
            <a:ext cx="1063545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KALENDAR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713237" y="2633441"/>
            <a:ext cx="1447076" cy="1293840"/>
          </a:xfrm>
          <a:prstGeom prst="rect">
            <a:avLst/>
          </a:prstGeom>
          <a:noFill/>
          <a:ln w="38100">
            <a:solidFill>
              <a:srgbClr val="7CB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1100" dirty="0"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pregled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pogodnosti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Pregled statusa</a:t>
            </a: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digitalna </a:t>
            </a:r>
            <a:r>
              <a:rPr lang="hr-HR" sz="1100" dirty="0" err="1">
                <a:solidFill>
                  <a:schemeClr val="tx1"/>
                </a:solidFill>
                <a:latin typeface="+mj-lt"/>
              </a:rPr>
              <a:t>loyalty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kartica</a:t>
            </a: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moje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promocije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/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poklon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bonovi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Dodjeljivanje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/ transfer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+mj-lt"/>
              </a:rPr>
              <a:t>bodova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 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06008" y="3758591"/>
            <a:ext cx="969837" cy="434850"/>
          </a:xfrm>
          <a:prstGeom prst="rect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PRIJE DOLASKA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224171" y="2204829"/>
            <a:ext cx="1173536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INFORMACIJE O HOTELU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961769" y="5232678"/>
            <a:ext cx="1326770" cy="117339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buđenje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preuzimanje prtljage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nadopuna </a:t>
            </a:r>
            <a:r>
              <a:rPr lang="hr-HR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minibara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čišćenje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narudžba hrane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prijava hrana</a:t>
            </a:r>
          </a:p>
          <a:p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babysitt</a:t>
            </a:r>
            <a:r>
              <a:rPr lang="hr-HR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er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06535" y="4802969"/>
            <a:ext cx="898246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USLUGA U SOBI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466369" y="6247596"/>
            <a:ext cx="1653677" cy="38939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narudžbe / rezervacije stola 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podsjetnika narudžbi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411135" y="5801261"/>
            <a:ext cx="1042195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spc="-30" dirty="0">
                <a:latin typeface="+mj-lt"/>
              </a:rPr>
              <a:t>RESTORANI I BAROVI</a:t>
            </a:r>
          </a:p>
        </p:txBody>
      </p:sp>
      <p:sp>
        <p:nvSpPr>
          <p:cNvPr id="71" name="Rectangle 70"/>
          <p:cNvSpPr/>
          <p:nvPr/>
        </p:nvSpPr>
        <p:spPr>
          <a:xfrm>
            <a:off x="9443851" y="5232678"/>
            <a:ext cx="1491248" cy="44760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Pregled plaža i bazena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lokator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plaža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9388617" y="4802969"/>
            <a:ext cx="1053558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PLAŽE I BAZENI</a:t>
            </a:r>
          </a:p>
        </p:txBody>
      </p:sp>
      <p:sp>
        <p:nvSpPr>
          <p:cNvPr id="77" name="Rectangle 76"/>
          <p:cNvSpPr/>
          <p:nvPr/>
        </p:nvSpPr>
        <p:spPr>
          <a:xfrm>
            <a:off x="9341878" y="2182484"/>
            <a:ext cx="1111453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hr-HR" sz="1400" b="1" dirty="0">
                <a:latin typeface="+mj-lt"/>
              </a:rPr>
              <a:t>PERFECT EXPERIENCE CREATOR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0778781" y="4139565"/>
            <a:ext cx="1020861" cy="89349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igrice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email razglednice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konverter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valuta 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723548" y="3709856"/>
            <a:ext cx="898246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DODATNI SADRŽAJI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0778782" y="2633441"/>
            <a:ext cx="1020861" cy="100364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questionnaires during and post stay</a:t>
            </a:r>
          </a:p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recommend a friend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0723548" y="2203732"/>
            <a:ext cx="898246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POST STAY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906535" y="4659176"/>
            <a:ext cx="2535640" cy="1392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OUR SERVICES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201" y="2260233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201" y="3154025"/>
            <a:ext cx="1809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6293" y="4403080"/>
            <a:ext cx="266701" cy="26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295" y="4294232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83" y="2837682"/>
            <a:ext cx="2667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051" y="4919381"/>
            <a:ext cx="32861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841" y="4856751"/>
            <a:ext cx="29051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52" y="2267377"/>
            <a:ext cx="2619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630" y="3069356"/>
            <a:ext cx="2333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Rectangle 82"/>
          <p:cNvSpPr/>
          <p:nvPr/>
        </p:nvSpPr>
        <p:spPr>
          <a:xfrm>
            <a:off x="4661067" y="2198591"/>
            <a:ext cx="937474" cy="434850"/>
          </a:xfrm>
          <a:prstGeom prst="rect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LOYALTY</a:t>
            </a:r>
          </a:p>
        </p:txBody>
      </p:sp>
      <p:sp>
        <p:nvSpPr>
          <p:cNvPr id="84" name="Rectangle 83"/>
          <p:cNvSpPr/>
          <p:nvPr/>
        </p:nvSpPr>
        <p:spPr>
          <a:xfrm>
            <a:off x="959602" y="2630063"/>
            <a:ext cx="919939" cy="61408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 Hrvatskoj</a:t>
            </a:r>
          </a:p>
          <a:p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O Valamar destinacijama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61" y="3162352"/>
            <a:ext cx="2857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ctangle 84"/>
          <p:cNvSpPr/>
          <p:nvPr/>
        </p:nvSpPr>
        <p:spPr>
          <a:xfrm>
            <a:off x="6339247" y="4077648"/>
            <a:ext cx="1404027" cy="42859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osobne informacije</a:t>
            </a:r>
          </a:p>
          <a:p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Izmjena profila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274470" y="3647937"/>
            <a:ext cx="1123237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MOJ PROFIL</a:t>
            </a: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378" y="3726385"/>
            <a:ext cx="2809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Rectangle 86"/>
          <p:cNvSpPr/>
          <p:nvPr/>
        </p:nvSpPr>
        <p:spPr>
          <a:xfrm>
            <a:off x="7845271" y="2032226"/>
            <a:ext cx="2441288" cy="1570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ŠTO RADITI?</a:t>
            </a:r>
          </a:p>
        </p:txBody>
      </p:sp>
      <p:pic>
        <p:nvPicPr>
          <p:cNvPr id="8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960" y="2260233"/>
            <a:ext cx="2667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Rectangle 88"/>
          <p:cNvSpPr/>
          <p:nvPr/>
        </p:nvSpPr>
        <p:spPr>
          <a:xfrm>
            <a:off x="6346868" y="5033056"/>
            <a:ext cx="1404027" cy="29758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live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(video) </a:t>
            </a:r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chat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274470" y="4603344"/>
            <a:ext cx="1123237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CONCIERGE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346868" y="5854404"/>
            <a:ext cx="1404027" cy="31034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en-US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hr-HR" sz="11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stanje u prometu</a:t>
            </a:r>
            <a:endParaRPr lang="en-US" sz="1100" spc="-2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274470" y="5424692"/>
            <a:ext cx="1154908" cy="4348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>
                <a:latin typeface="+mj-lt"/>
              </a:rPr>
              <a:t>PROMETNE INFORMACIJE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449282" y="4686458"/>
            <a:ext cx="241180" cy="264567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38915" y="5546776"/>
            <a:ext cx="326649" cy="175888"/>
          </a:xfrm>
          <a:prstGeom prst="rect">
            <a:avLst/>
          </a:prstGeom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027" y="2229277"/>
            <a:ext cx="2762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76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4223" y="444182"/>
            <a:ext cx="96456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hr-H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My Valamar </a:t>
            </a:r>
            <a:r>
              <a:rPr lang="hr-HR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</a:t>
            </a:r>
            <a:r>
              <a:rPr lang="hr-H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</a:t>
            </a:r>
            <a:r>
              <a:rPr lang="hr-H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2"/>
              </a:rPr>
              <a:t>online Demo film</a:t>
            </a:r>
            <a:r>
              <a:rPr lang="hr-H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  <a:endParaRPr lang="vi-VN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3" name="Obraz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254" y="729929"/>
            <a:ext cx="6273800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3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ic tx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793</Words>
  <Application>Microsoft Office PowerPoint</Application>
  <PresentationFormat>Widescreen</PresentationFormat>
  <Paragraphs>191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</vt:lpstr>
      <vt:lpstr>Office Theme</vt:lpstr>
      <vt:lpstr>MY VALAMAR APP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Martina Šolić</cp:lastModifiedBy>
  <cp:revision>360</cp:revision>
  <cp:lastPrinted>2019-11-19T11:54:55Z</cp:lastPrinted>
  <dcterms:created xsi:type="dcterms:W3CDTF">2016-04-04T16:21:36Z</dcterms:created>
  <dcterms:modified xsi:type="dcterms:W3CDTF">2019-11-19T11:57:04Z</dcterms:modified>
</cp:coreProperties>
</file>